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1" r:id="rId1"/>
  </p:sldMasterIdLst>
  <p:notesMasterIdLst>
    <p:notesMasterId r:id="rId55"/>
  </p:notesMasterIdLst>
  <p:sldIdLst>
    <p:sldId id="256" r:id="rId2"/>
    <p:sldId id="257" r:id="rId3"/>
    <p:sldId id="258" r:id="rId4"/>
    <p:sldId id="259" r:id="rId5"/>
    <p:sldId id="261" r:id="rId6"/>
    <p:sldId id="306" r:id="rId7"/>
    <p:sldId id="263" r:id="rId8"/>
    <p:sldId id="265" r:id="rId9"/>
    <p:sldId id="267" r:id="rId10"/>
    <p:sldId id="268" r:id="rId11"/>
    <p:sldId id="302" r:id="rId12"/>
    <p:sldId id="309" r:id="rId13"/>
    <p:sldId id="272" r:id="rId14"/>
    <p:sldId id="276" r:id="rId15"/>
    <p:sldId id="273" r:id="rId16"/>
    <p:sldId id="303" r:id="rId17"/>
    <p:sldId id="274" r:id="rId18"/>
    <p:sldId id="278" r:id="rId19"/>
    <p:sldId id="277" r:id="rId20"/>
    <p:sldId id="271" r:id="rId21"/>
    <p:sldId id="280" r:id="rId22"/>
    <p:sldId id="281" r:id="rId23"/>
    <p:sldId id="283" r:id="rId24"/>
    <p:sldId id="304" r:id="rId25"/>
    <p:sldId id="284" r:id="rId26"/>
    <p:sldId id="285" r:id="rId27"/>
    <p:sldId id="299" r:id="rId28"/>
    <p:sldId id="279" r:id="rId29"/>
    <p:sldId id="282" r:id="rId30"/>
    <p:sldId id="287" r:id="rId31"/>
    <p:sldId id="307" r:id="rId32"/>
    <p:sldId id="289" r:id="rId33"/>
    <p:sldId id="310" r:id="rId34"/>
    <p:sldId id="308" r:id="rId35"/>
    <p:sldId id="311" r:id="rId36"/>
    <p:sldId id="312" r:id="rId37"/>
    <p:sldId id="313" r:id="rId38"/>
    <p:sldId id="290" r:id="rId39"/>
    <p:sldId id="314" r:id="rId40"/>
    <p:sldId id="301" r:id="rId41"/>
    <p:sldId id="288" r:id="rId42"/>
    <p:sldId id="305" r:id="rId43"/>
    <p:sldId id="292" r:id="rId44"/>
    <p:sldId id="297" r:id="rId45"/>
    <p:sldId id="291" r:id="rId46"/>
    <p:sldId id="294" r:id="rId47"/>
    <p:sldId id="293" r:id="rId48"/>
    <p:sldId id="315" r:id="rId49"/>
    <p:sldId id="316" r:id="rId50"/>
    <p:sldId id="317" r:id="rId51"/>
    <p:sldId id="319" r:id="rId52"/>
    <p:sldId id="318" r:id="rId53"/>
    <p:sldId id="320"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79015" autoAdjust="0"/>
  </p:normalViewPr>
  <p:slideViewPr>
    <p:cSldViewPr snapToGrid="0">
      <p:cViewPr varScale="1">
        <p:scale>
          <a:sx n="58" d="100"/>
          <a:sy n="58" d="100"/>
        </p:scale>
        <p:origin x="11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3F5EB-86D0-4778-A00A-7407587B2E3A}" type="datetimeFigureOut">
              <a:rPr lang="it-IT" smtClean="0"/>
              <a:t>09/11/2017</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6FCDF3-1651-44F8-8D5A-9ECD21499055}" type="slidenum">
              <a:rPr lang="it-IT" smtClean="0"/>
              <a:t>‹N›</a:t>
            </a:fld>
            <a:endParaRPr lang="it-IT"/>
          </a:p>
        </p:txBody>
      </p:sp>
    </p:spTree>
    <p:extLst>
      <p:ext uri="{BB962C8B-B14F-4D97-AF65-F5344CB8AC3E}">
        <p14:creationId xmlns:p14="http://schemas.microsoft.com/office/powerpoint/2010/main" val="1070900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46FCDF3-1651-44F8-8D5A-9ECD21499055}" type="slidenum">
              <a:rPr lang="it-IT" smtClean="0"/>
              <a:t>9</a:t>
            </a:fld>
            <a:endParaRPr lang="it-IT"/>
          </a:p>
        </p:txBody>
      </p:sp>
    </p:spTree>
    <p:extLst>
      <p:ext uri="{BB962C8B-B14F-4D97-AF65-F5344CB8AC3E}">
        <p14:creationId xmlns:p14="http://schemas.microsoft.com/office/powerpoint/2010/main" val="4137986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46FCDF3-1651-44F8-8D5A-9ECD21499055}" type="slidenum">
              <a:rPr lang="it-IT" smtClean="0"/>
              <a:t>22</a:t>
            </a:fld>
            <a:endParaRPr lang="it-IT"/>
          </a:p>
        </p:txBody>
      </p:sp>
    </p:spTree>
    <p:extLst>
      <p:ext uri="{BB962C8B-B14F-4D97-AF65-F5344CB8AC3E}">
        <p14:creationId xmlns:p14="http://schemas.microsoft.com/office/powerpoint/2010/main" val="4103802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endParaRPr lang="it-IT" dirty="0"/>
          </a:p>
        </p:txBody>
      </p:sp>
      <p:sp>
        <p:nvSpPr>
          <p:cNvPr id="4" name="Segnaposto numero diapositiva 3"/>
          <p:cNvSpPr>
            <a:spLocks noGrp="1"/>
          </p:cNvSpPr>
          <p:nvPr>
            <p:ph type="sldNum" sz="quarter" idx="10"/>
          </p:nvPr>
        </p:nvSpPr>
        <p:spPr/>
        <p:txBody>
          <a:bodyPr/>
          <a:lstStyle/>
          <a:p>
            <a:fld id="{346FCDF3-1651-44F8-8D5A-9ECD21499055}" type="slidenum">
              <a:rPr lang="it-IT" smtClean="0"/>
              <a:t>23</a:t>
            </a:fld>
            <a:endParaRPr lang="it-IT"/>
          </a:p>
        </p:txBody>
      </p:sp>
    </p:spTree>
    <p:extLst>
      <p:ext uri="{BB962C8B-B14F-4D97-AF65-F5344CB8AC3E}">
        <p14:creationId xmlns:p14="http://schemas.microsoft.com/office/powerpoint/2010/main" val="2485824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it-IT" dirty="0"/>
          </a:p>
        </p:txBody>
      </p:sp>
      <p:sp>
        <p:nvSpPr>
          <p:cNvPr id="4" name="Segnaposto numero diapositiva 3"/>
          <p:cNvSpPr>
            <a:spLocks noGrp="1"/>
          </p:cNvSpPr>
          <p:nvPr>
            <p:ph type="sldNum" sz="quarter" idx="10"/>
          </p:nvPr>
        </p:nvSpPr>
        <p:spPr/>
        <p:txBody>
          <a:bodyPr/>
          <a:lstStyle/>
          <a:p>
            <a:fld id="{346FCDF3-1651-44F8-8D5A-9ECD21499055}" type="slidenum">
              <a:rPr lang="it-IT" smtClean="0"/>
              <a:t>24</a:t>
            </a:fld>
            <a:endParaRPr lang="it-IT"/>
          </a:p>
        </p:txBody>
      </p:sp>
    </p:spTree>
    <p:extLst>
      <p:ext uri="{BB962C8B-B14F-4D97-AF65-F5344CB8AC3E}">
        <p14:creationId xmlns:p14="http://schemas.microsoft.com/office/powerpoint/2010/main" val="3206846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171450" indent="-171450">
              <a:buFont typeface="Arial" panose="020B0604020202020204" pitchFamily="34" charset="0"/>
              <a:buChar char="•"/>
            </a:pPr>
            <a:endParaRPr lang="it-IT" dirty="0"/>
          </a:p>
        </p:txBody>
      </p:sp>
      <p:sp>
        <p:nvSpPr>
          <p:cNvPr id="4" name="Segnaposto numero diapositiva 3"/>
          <p:cNvSpPr>
            <a:spLocks noGrp="1"/>
          </p:cNvSpPr>
          <p:nvPr>
            <p:ph type="sldNum" sz="quarter" idx="10"/>
          </p:nvPr>
        </p:nvSpPr>
        <p:spPr/>
        <p:txBody>
          <a:bodyPr/>
          <a:lstStyle/>
          <a:p>
            <a:fld id="{346FCDF3-1651-44F8-8D5A-9ECD21499055}" type="slidenum">
              <a:rPr lang="it-IT" smtClean="0"/>
              <a:t>25</a:t>
            </a:fld>
            <a:endParaRPr lang="it-IT"/>
          </a:p>
        </p:txBody>
      </p:sp>
    </p:spTree>
    <p:extLst>
      <p:ext uri="{BB962C8B-B14F-4D97-AF65-F5344CB8AC3E}">
        <p14:creationId xmlns:p14="http://schemas.microsoft.com/office/powerpoint/2010/main" val="2025043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46FCDF3-1651-44F8-8D5A-9ECD21499055}" type="slidenum">
              <a:rPr lang="it-IT" smtClean="0"/>
              <a:t>26</a:t>
            </a:fld>
            <a:endParaRPr lang="it-IT"/>
          </a:p>
        </p:txBody>
      </p:sp>
    </p:spTree>
    <p:extLst>
      <p:ext uri="{BB962C8B-B14F-4D97-AF65-F5344CB8AC3E}">
        <p14:creationId xmlns:p14="http://schemas.microsoft.com/office/powerpoint/2010/main" val="1422304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46FCDF3-1651-44F8-8D5A-9ECD21499055}" type="slidenum">
              <a:rPr lang="it-IT" smtClean="0"/>
              <a:t>27</a:t>
            </a:fld>
            <a:endParaRPr lang="it-IT"/>
          </a:p>
        </p:txBody>
      </p:sp>
    </p:spTree>
    <p:extLst>
      <p:ext uri="{BB962C8B-B14F-4D97-AF65-F5344CB8AC3E}">
        <p14:creationId xmlns:p14="http://schemas.microsoft.com/office/powerpoint/2010/main" val="1542714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46FCDF3-1651-44F8-8D5A-9ECD21499055}" type="slidenum">
              <a:rPr lang="it-IT" smtClean="0"/>
              <a:t>30</a:t>
            </a:fld>
            <a:endParaRPr lang="it-IT"/>
          </a:p>
        </p:txBody>
      </p:sp>
    </p:spTree>
    <p:extLst>
      <p:ext uri="{BB962C8B-B14F-4D97-AF65-F5344CB8AC3E}">
        <p14:creationId xmlns:p14="http://schemas.microsoft.com/office/powerpoint/2010/main" val="1079798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46FCDF3-1651-44F8-8D5A-9ECD21499055}" type="slidenum">
              <a:rPr lang="it-IT" smtClean="0"/>
              <a:t>38</a:t>
            </a:fld>
            <a:endParaRPr lang="it-IT"/>
          </a:p>
        </p:txBody>
      </p:sp>
    </p:spTree>
    <p:extLst>
      <p:ext uri="{BB962C8B-B14F-4D97-AF65-F5344CB8AC3E}">
        <p14:creationId xmlns:p14="http://schemas.microsoft.com/office/powerpoint/2010/main" val="3793912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46FCDF3-1651-44F8-8D5A-9ECD21499055}" type="slidenum">
              <a:rPr lang="it-IT" smtClean="0"/>
              <a:t>39</a:t>
            </a:fld>
            <a:endParaRPr lang="it-IT"/>
          </a:p>
        </p:txBody>
      </p:sp>
    </p:spTree>
    <p:extLst>
      <p:ext uri="{BB962C8B-B14F-4D97-AF65-F5344CB8AC3E}">
        <p14:creationId xmlns:p14="http://schemas.microsoft.com/office/powerpoint/2010/main" val="826671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346FCDF3-1651-44F8-8D5A-9ECD21499055}" type="slidenum">
              <a:rPr lang="it-IT" smtClean="0"/>
              <a:t>41</a:t>
            </a:fld>
            <a:endParaRPr lang="it-IT"/>
          </a:p>
        </p:txBody>
      </p:sp>
    </p:spTree>
    <p:extLst>
      <p:ext uri="{BB962C8B-B14F-4D97-AF65-F5344CB8AC3E}">
        <p14:creationId xmlns:p14="http://schemas.microsoft.com/office/powerpoint/2010/main" val="979501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46FCDF3-1651-44F8-8D5A-9ECD21499055}" type="slidenum">
              <a:rPr lang="it-IT" smtClean="0"/>
              <a:t>10</a:t>
            </a:fld>
            <a:endParaRPr lang="it-IT"/>
          </a:p>
        </p:txBody>
      </p:sp>
    </p:spTree>
    <p:extLst>
      <p:ext uri="{BB962C8B-B14F-4D97-AF65-F5344CB8AC3E}">
        <p14:creationId xmlns:p14="http://schemas.microsoft.com/office/powerpoint/2010/main" val="579634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endParaRPr lang="it-IT" dirty="0"/>
          </a:p>
        </p:txBody>
      </p:sp>
      <p:sp>
        <p:nvSpPr>
          <p:cNvPr id="4" name="Segnaposto numero diapositiva 3"/>
          <p:cNvSpPr>
            <a:spLocks noGrp="1"/>
          </p:cNvSpPr>
          <p:nvPr>
            <p:ph type="sldNum" sz="quarter" idx="10"/>
          </p:nvPr>
        </p:nvSpPr>
        <p:spPr/>
        <p:txBody>
          <a:bodyPr/>
          <a:lstStyle/>
          <a:p>
            <a:fld id="{346FCDF3-1651-44F8-8D5A-9ECD21499055}" type="slidenum">
              <a:rPr lang="it-IT" smtClean="0"/>
              <a:t>42</a:t>
            </a:fld>
            <a:endParaRPr lang="it-IT"/>
          </a:p>
        </p:txBody>
      </p:sp>
    </p:spTree>
    <p:extLst>
      <p:ext uri="{BB962C8B-B14F-4D97-AF65-F5344CB8AC3E}">
        <p14:creationId xmlns:p14="http://schemas.microsoft.com/office/powerpoint/2010/main" val="2684190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46FCDF3-1651-44F8-8D5A-9ECD21499055}" type="slidenum">
              <a:rPr lang="it-IT" smtClean="0"/>
              <a:t>44</a:t>
            </a:fld>
            <a:endParaRPr lang="it-IT"/>
          </a:p>
        </p:txBody>
      </p:sp>
    </p:spTree>
    <p:extLst>
      <p:ext uri="{BB962C8B-B14F-4D97-AF65-F5344CB8AC3E}">
        <p14:creationId xmlns:p14="http://schemas.microsoft.com/office/powerpoint/2010/main" val="3722532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46FCDF3-1651-44F8-8D5A-9ECD21499055}" type="slidenum">
              <a:rPr lang="it-IT" smtClean="0"/>
              <a:t>47</a:t>
            </a:fld>
            <a:endParaRPr lang="it-IT" dirty="0"/>
          </a:p>
        </p:txBody>
      </p:sp>
    </p:spTree>
    <p:extLst>
      <p:ext uri="{BB962C8B-B14F-4D97-AF65-F5344CB8AC3E}">
        <p14:creationId xmlns:p14="http://schemas.microsoft.com/office/powerpoint/2010/main" val="2521575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46FCDF3-1651-44F8-8D5A-9ECD21499055}" type="slidenum">
              <a:rPr lang="it-IT" smtClean="0"/>
              <a:t>48</a:t>
            </a:fld>
            <a:endParaRPr lang="it-IT" dirty="0"/>
          </a:p>
        </p:txBody>
      </p:sp>
    </p:spTree>
    <p:extLst>
      <p:ext uri="{BB962C8B-B14F-4D97-AF65-F5344CB8AC3E}">
        <p14:creationId xmlns:p14="http://schemas.microsoft.com/office/powerpoint/2010/main" val="3765801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46FCDF3-1651-44F8-8D5A-9ECD21499055}" type="slidenum">
              <a:rPr lang="it-IT" smtClean="0"/>
              <a:t>49</a:t>
            </a:fld>
            <a:endParaRPr lang="it-IT" dirty="0"/>
          </a:p>
        </p:txBody>
      </p:sp>
    </p:spTree>
    <p:extLst>
      <p:ext uri="{BB962C8B-B14F-4D97-AF65-F5344CB8AC3E}">
        <p14:creationId xmlns:p14="http://schemas.microsoft.com/office/powerpoint/2010/main" val="998856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46FCDF3-1651-44F8-8D5A-9ECD21499055}" type="slidenum">
              <a:rPr lang="it-IT" smtClean="0"/>
              <a:t>50</a:t>
            </a:fld>
            <a:endParaRPr lang="it-IT" dirty="0"/>
          </a:p>
        </p:txBody>
      </p:sp>
    </p:spTree>
    <p:extLst>
      <p:ext uri="{BB962C8B-B14F-4D97-AF65-F5344CB8AC3E}">
        <p14:creationId xmlns:p14="http://schemas.microsoft.com/office/powerpoint/2010/main" val="30392328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Proactive engagement by the water, energy, land and food (WELF) sectors with important roles for national governments and international bodies is required to holistically assess and promote investment options that co-balance benefits across different sectors. </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346FCDF3-1651-44F8-8D5A-9ECD21499055}" type="slidenum">
              <a:rPr lang="it-IT" smtClean="0"/>
              <a:t>52</a:t>
            </a:fld>
            <a:endParaRPr lang="it-IT" dirty="0"/>
          </a:p>
        </p:txBody>
      </p:sp>
    </p:spTree>
    <p:extLst>
      <p:ext uri="{BB962C8B-B14F-4D97-AF65-F5344CB8AC3E}">
        <p14:creationId xmlns:p14="http://schemas.microsoft.com/office/powerpoint/2010/main" val="2008972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Proactive engagement by the water, energy, land and food (WELF) sectors with important roles for national governments and international bodies is required to holistically assess and promote investment options that co-balance benefits across different sectors. </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346FCDF3-1651-44F8-8D5A-9ECD21499055}" type="slidenum">
              <a:rPr lang="it-IT" smtClean="0"/>
              <a:t>53</a:t>
            </a:fld>
            <a:endParaRPr lang="it-IT" dirty="0"/>
          </a:p>
        </p:txBody>
      </p:sp>
    </p:spTree>
    <p:extLst>
      <p:ext uri="{BB962C8B-B14F-4D97-AF65-F5344CB8AC3E}">
        <p14:creationId xmlns:p14="http://schemas.microsoft.com/office/powerpoint/2010/main" val="1977413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46FCDF3-1651-44F8-8D5A-9ECD21499055}" type="slidenum">
              <a:rPr lang="it-IT" smtClean="0"/>
              <a:t>11</a:t>
            </a:fld>
            <a:endParaRPr lang="it-IT"/>
          </a:p>
        </p:txBody>
      </p:sp>
    </p:spTree>
    <p:extLst>
      <p:ext uri="{BB962C8B-B14F-4D97-AF65-F5344CB8AC3E}">
        <p14:creationId xmlns:p14="http://schemas.microsoft.com/office/powerpoint/2010/main" val="1542209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346FCDF3-1651-44F8-8D5A-9ECD21499055}" type="slidenum">
              <a:rPr lang="it-IT" smtClean="0"/>
              <a:t>12</a:t>
            </a:fld>
            <a:endParaRPr lang="it-IT"/>
          </a:p>
        </p:txBody>
      </p:sp>
    </p:spTree>
    <p:extLst>
      <p:ext uri="{BB962C8B-B14F-4D97-AF65-F5344CB8AC3E}">
        <p14:creationId xmlns:p14="http://schemas.microsoft.com/office/powerpoint/2010/main" val="1387297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346FCDF3-1651-44F8-8D5A-9ECD21499055}" type="slidenum">
              <a:rPr lang="it-IT" smtClean="0"/>
              <a:t>13</a:t>
            </a:fld>
            <a:endParaRPr lang="it-IT"/>
          </a:p>
        </p:txBody>
      </p:sp>
    </p:spTree>
    <p:extLst>
      <p:ext uri="{BB962C8B-B14F-4D97-AF65-F5344CB8AC3E}">
        <p14:creationId xmlns:p14="http://schemas.microsoft.com/office/powerpoint/2010/main" val="1704453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1" dirty="0"/>
          </a:p>
        </p:txBody>
      </p:sp>
      <p:sp>
        <p:nvSpPr>
          <p:cNvPr id="4" name="Segnaposto numero diapositiva 3"/>
          <p:cNvSpPr>
            <a:spLocks noGrp="1"/>
          </p:cNvSpPr>
          <p:nvPr>
            <p:ph type="sldNum" sz="quarter" idx="10"/>
          </p:nvPr>
        </p:nvSpPr>
        <p:spPr/>
        <p:txBody>
          <a:bodyPr/>
          <a:lstStyle/>
          <a:p>
            <a:fld id="{346FCDF3-1651-44F8-8D5A-9ECD21499055}" type="slidenum">
              <a:rPr lang="it-IT" smtClean="0"/>
              <a:t>14</a:t>
            </a:fld>
            <a:endParaRPr lang="it-IT"/>
          </a:p>
        </p:txBody>
      </p:sp>
    </p:spTree>
    <p:extLst>
      <p:ext uri="{BB962C8B-B14F-4D97-AF65-F5344CB8AC3E}">
        <p14:creationId xmlns:p14="http://schemas.microsoft.com/office/powerpoint/2010/main" val="4076855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46FCDF3-1651-44F8-8D5A-9ECD21499055}" type="slidenum">
              <a:rPr lang="it-IT" smtClean="0"/>
              <a:t>17</a:t>
            </a:fld>
            <a:endParaRPr lang="it-IT"/>
          </a:p>
        </p:txBody>
      </p:sp>
    </p:spTree>
    <p:extLst>
      <p:ext uri="{BB962C8B-B14F-4D97-AF65-F5344CB8AC3E}">
        <p14:creationId xmlns:p14="http://schemas.microsoft.com/office/powerpoint/2010/main" val="2883287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46FCDF3-1651-44F8-8D5A-9ECD21499055}" type="slidenum">
              <a:rPr lang="it-IT" smtClean="0"/>
              <a:t>18</a:t>
            </a:fld>
            <a:endParaRPr lang="it-IT"/>
          </a:p>
        </p:txBody>
      </p:sp>
    </p:spTree>
    <p:extLst>
      <p:ext uri="{BB962C8B-B14F-4D97-AF65-F5344CB8AC3E}">
        <p14:creationId xmlns:p14="http://schemas.microsoft.com/office/powerpoint/2010/main" val="4020278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46FCDF3-1651-44F8-8D5A-9ECD21499055}" type="slidenum">
              <a:rPr lang="it-IT" smtClean="0"/>
              <a:t>19</a:t>
            </a:fld>
            <a:endParaRPr lang="it-IT"/>
          </a:p>
        </p:txBody>
      </p:sp>
    </p:spTree>
    <p:extLst>
      <p:ext uri="{BB962C8B-B14F-4D97-AF65-F5344CB8AC3E}">
        <p14:creationId xmlns:p14="http://schemas.microsoft.com/office/powerpoint/2010/main" val="182710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it-IT" smtClean="0"/>
              <a:t>Fare clic per modificare lo stile del titolo</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0D48189A-4F9E-4EC4-836C-A11526D602DD}" type="datetimeFigureOut">
              <a:rPr lang="it-IT" smtClean="0"/>
              <a:t>09/11/2017</a:t>
            </a:fld>
            <a:endParaRPr lang="it-IT"/>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it-IT"/>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DDAAF07C-4600-47A5-8875-6ACBFA6AEEC3}" type="slidenum">
              <a:rPr lang="it-IT" smtClean="0"/>
              <a:t>‹N›</a:t>
            </a:fld>
            <a:endParaRPr lang="it-IT"/>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81200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0D48189A-4F9E-4EC4-836C-A11526D602DD}" type="datetimeFigureOut">
              <a:rPr lang="it-IT" smtClean="0"/>
              <a:t>09/11/2017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DAAF07C-4600-47A5-8875-6ACBFA6AEEC3}" type="slidenum">
              <a:rPr lang="it-IT" smtClean="0"/>
              <a:t>‹N›</a:t>
            </a:fld>
            <a:endParaRPr lang="it-IT"/>
          </a:p>
        </p:txBody>
      </p:sp>
    </p:spTree>
    <p:extLst>
      <p:ext uri="{BB962C8B-B14F-4D97-AF65-F5344CB8AC3E}">
        <p14:creationId xmlns:p14="http://schemas.microsoft.com/office/powerpoint/2010/main" val="343874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0D48189A-4F9E-4EC4-836C-A11526D602DD}" type="datetimeFigureOut">
              <a:rPr lang="it-IT" smtClean="0"/>
              <a:t>09/11/2017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DAAF07C-4600-47A5-8875-6ACBFA6AEEC3}" type="slidenum">
              <a:rPr lang="it-IT" smtClean="0"/>
              <a:t>‹N›</a:t>
            </a:fld>
            <a:endParaRPr lang="it-IT"/>
          </a:p>
        </p:txBody>
      </p:sp>
    </p:spTree>
    <p:extLst>
      <p:ext uri="{BB962C8B-B14F-4D97-AF65-F5344CB8AC3E}">
        <p14:creationId xmlns:p14="http://schemas.microsoft.com/office/powerpoint/2010/main" val="2597108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0D48189A-4F9E-4EC4-836C-A11526D602DD}" type="datetimeFigureOut">
              <a:rPr lang="it-IT" smtClean="0"/>
              <a:t>09/11/2017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DAAF07C-4600-47A5-8875-6ACBFA6AEEC3}" type="slidenum">
              <a:rPr lang="it-IT" smtClean="0"/>
              <a:t>‹N›</a:t>
            </a:fld>
            <a:endParaRPr lang="it-IT"/>
          </a:p>
        </p:txBody>
      </p:sp>
    </p:spTree>
    <p:extLst>
      <p:ext uri="{BB962C8B-B14F-4D97-AF65-F5344CB8AC3E}">
        <p14:creationId xmlns:p14="http://schemas.microsoft.com/office/powerpoint/2010/main" val="3902701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0D48189A-4F9E-4EC4-836C-A11526D602DD}" type="datetimeFigureOut">
              <a:rPr lang="it-IT" smtClean="0"/>
              <a:t>09/11/2017</a:t>
            </a:fld>
            <a:endParaRPr lang="it-IT"/>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it-IT"/>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DDAAF07C-4600-47A5-8875-6ACBFA6AEEC3}" type="slidenum">
              <a:rPr lang="it-IT" smtClean="0"/>
              <a:t>‹N›</a:t>
            </a:fld>
            <a:endParaRPr lang="it-IT"/>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79912131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0D48189A-4F9E-4EC4-836C-A11526D602DD}" type="datetimeFigureOut">
              <a:rPr lang="it-IT" smtClean="0"/>
              <a:t>09/11/2017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DAAF07C-4600-47A5-8875-6ACBFA6AEEC3}" type="slidenum">
              <a:rPr lang="it-IT" smtClean="0"/>
              <a:t>‹N›</a:t>
            </a:fld>
            <a:endParaRPr lang="it-IT"/>
          </a:p>
        </p:txBody>
      </p:sp>
    </p:spTree>
    <p:extLst>
      <p:ext uri="{BB962C8B-B14F-4D97-AF65-F5344CB8AC3E}">
        <p14:creationId xmlns:p14="http://schemas.microsoft.com/office/powerpoint/2010/main" val="1905698750"/>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1257300" y="2909102"/>
            <a:ext cx="4800600" cy="299639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6633864" y="2909102"/>
            <a:ext cx="4800600" cy="299639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0D48189A-4F9E-4EC4-836C-A11526D602DD}" type="datetimeFigureOut">
              <a:rPr lang="it-IT" smtClean="0"/>
              <a:t>09/11/2017</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DDAAF07C-4600-47A5-8875-6ACBFA6AEEC3}" type="slidenum">
              <a:rPr lang="it-IT" smtClean="0"/>
              <a:t>‹N›</a:t>
            </a:fld>
            <a:endParaRPr lang="it-IT"/>
          </a:p>
        </p:txBody>
      </p:sp>
    </p:spTree>
    <p:extLst>
      <p:ext uri="{BB962C8B-B14F-4D97-AF65-F5344CB8AC3E}">
        <p14:creationId xmlns:p14="http://schemas.microsoft.com/office/powerpoint/2010/main" val="447386869"/>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0D48189A-4F9E-4EC4-836C-A11526D602DD}" type="datetimeFigureOut">
              <a:rPr lang="it-IT" smtClean="0"/>
              <a:t>09/11/2017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DDAAF07C-4600-47A5-8875-6ACBFA6AEEC3}" type="slidenum">
              <a:rPr lang="it-IT" smtClean="0"/>
              <a:t>‹N›</a:t>
            </a:fld>
            <a:endParaRPr lang="it-IT"/>
          </a:p>
        </p:txBody>
      </p:sp>
    </p:spTree>
    <p:extLst>
      <p:ext uri="{BB962C8B-B14F-4D97-AF65-F5344CB8AC3E}">
        <p14:creationId xmlns:p14="http://schemas.microsoft.com/office/powerpoint/2010/main" val="2020267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48189A-4F9E-4EC4-836C-A11526D602DD}" type="datetimeFigureOut">
              <a:rPr lang="it-IT" smtClean="0"/>
              <a:t>09/11/2017</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DDAAF07C-4600-47A5-8875-6ACBFA6AEEC3}" type="slidenum">
              <a:rPr lang="it-IT" smtClean="0"/>
              <a:t>‹N›</a:t>
            </a:fld>
            <a:endParaRPr lang="it-IT"/>
          </a:p>
        </p:txBody>
      </p:sp>
    </p:spTree>
    <p:extLst>
      <p:ext uri="{BB962C8B-B14F-4D97-AF65-F5344CB8AC3E}">
        <p14:creationId xmlns:p14="http://schemas.microsoft.com/office/powerpoint/2010/main" val="3561886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a:xfrm>
            <a:off x="765051" y="6375679"/>
            <a:ext cx="1233355" cy="348462"/>
          </a:xfrm>
        </p:spPr>
        <p:txBody>
          <a:bodyPr/>
          <a:lstStyle/>
          <a:p>
            <a:fld id="{0D48189A-4F9E-4EC4-836C-A11526D602DD}" type="datetimeFigureOut">
              <a:rPr lang="it-IT" smtClean="0"/>
              <a:t>09/11/2017</a:t>
            </a:fld>
            <a:endParaRPr lang="it-IT"/>
          </a:p>
        </p:txBody>
      </p:sp>
      <p:sp>
        <p:nvSpPr>
          <p:cNvPr id="6" name="Footer Placeholder 5"/>
          <p:cNvSpPr>
            <a:spLocks noGrp="1"/>
          </p:cNvSpPr>
          <p:nvPr>
            <p:ph type="ftr" sz="quarter" idx="11"/>
          </p:nvPr>
        </p:nvSpPr>
        <p:spPr>
          <a:xfrm>
            <a:off x="2103620" y="6375679"/>
            <a:ext cx="3482179" cy="345796"/>
          </a:xfrm>
        </p:spPr>
        <p:txBody>
          <a:bodyPr/>
          <a:lstStyle/>
          <a:p>
            <a:endParaRPr lang="it-IT"/>
          </a:p>
        </p:txBody>
      </p:sp>
      <p:sp>
        <p:nvSpPr>
          <p:cNvPr id="7" name="Slide Number Placeholder 6"/>
          <p:cNvSpPr>
            <a:spLocks noGrp="1"/>
          </p:cNvSpPr>
          <p:nvPr>
            <p:ph type="sldNum" sz="quarter" idx="12"/>
          </p:nvPr>
        </p:nvSpPr>
        <p:spPr>
          <a:xfrm>
            <a:off x="5691014" y="6375679"/>
            <a:ext cx="1232456" cy="345796"/>
          </a:xfrm>
        </p:spPr>
        <p:txBody>
          <a:bodyPr/>
          <a:lstStyle/>
          <a:p>
            <a:fld id="{DDAAF07C-4600-47A5-8875-6ACBFA6AEEC3}" type="slidenum">
              <a:rPr lang="it-IT" smtClean="0"/>
              <a:t>‹N›</a:t>
            </a:fld>
            <a:endParaRPr lang="it-IT"/>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67800177"/>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a:xfrm>
            <a:off x="765950" y="6375679"/>
            <a:ext cx="1232456" cy="348462"/>
          </a:xfrm>
        </p:spPr>
        <p:txBody>
          <a:bodyPr/>
          <a:lstStyle/>
          <a:p>
            <a:fld id="{0D48189A-4F9E-4EC4-836C-A11526D602DD}" type="datetimeFigureOut">
              <a:rPr lang="it-IT" smtClean="0"/>
              <a:t>09/11/2017</a:t>
            </a:fld>
            <a:endParaRPr lang="it-IT"/>
          </a:p>
        </p:txBody>
      </p:sp>
      <p:sp>
        <p:nvSpPr>
          <p:cNvPr id="6" name="Footer Placeholder 5"/>
          <p:cNvSpPr>
            <a:spLocks noGrp="1"/>
          </p:cNvSpPr>
          <p:nvPr>
            <p:ph type="ftr" sz="quarter" idx="11"/>
          </p:nvPr>
        </p:nvSpPr>
        <p:spPr>
          <a:xfrm>
            <a:off x="2103621" y="6375679"/>
            <a:ext cx="3482178" cy="345796"/>
          </a:xfrm>
        </p:spPr>
        <p:txBody>
          <a:bodyPr/>
          <a:lstStyle/>
          <a:p>
            <a:endParaRPr lang="it-IT"/>
          </a:p>
        </p:txBody>
      </p:sp>
      <p:sp>
        <p:nvSpPr>
          <p:cNvPr id="7" name="Slide Number Placeholder 6"/>
          <p:cNvSpPr>
            <a:spLocks noGrp="1"/>
          </p:cNvSpPr>
          <p:nvPr>
            <p:ph type="sldNum" sz="quarter" idx="12"/>
          </p:nvPr>
        </p:nvSpPr>
        <p:spPr>
          <a:xfrm>
            <a:off x="5687568" y="6375679"/>
            <a:ext cx="1234440" cy="345796"/>
          </a:xfrm>
        </p:spPr>
        <p:txBody>
          <a:bodyPr/>
          <a:lstStyle/>
          <a:p>
            <a:fld id="{DDAAF07C-4600-47A5-8875-6ACBFA6AEEC3}" type="slidenum">
              <a:rPr lang="it-IT" smtClean="0"/>
              <a:t>‹N›</a:t>
            </a:fld>
            <a:endParaRPr lang="it-IT"/>
          </a:p>
        </p:txBody>
      </p:sp>
    </p:spTree>
    <p:extLst>
      <p:ext uri="{BB962C8B-B14F-4D97-AF65-F5344CB8AC3E}">
        <p14:creationId xmlns:p14="http://schemas.microsoft.com/office/powerpoint/2010/main" val="2994909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0D48189A-4F9E-4EC4-836C-A11526D602DD}" type="datetimeFigureOut">
              <a:rPr lang="it-IT" smtClean="0"/>
              <a:t>09/11/2017</a:t>
            </a:fld>
            <a:endParaRPr lang="it-IT"/>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it-IT"/>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DDAAF07C-4600-47A5-8875-6ACBFA6AEEC3}" type="slidenum">
              <a:rPr lang="it-IT" smtClean="0"/>
              <a:t>‹N›</a:t>
            </a:fld>
            <a:endParaRPr lang="it-IT"/>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77686016"/>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2258832"/>
            <a:ext cx="9144000" cy="2387600"/>
          </a:xfrm>
        </p:spPr>
        <p:txBody>
          <a:bodyPr>
            <a:noAutofit/>
          </a:bodyPr>
          <a:lstStyle/>
          <a:p>
            <a:r>
              <a:rPr lang="pt-BR" sz="4000" dirty="0" smtClean="0"/>
              <a:t>O papel do engenheiro referente ao nexo entre energia, água e alimentos no contexto global</a:t>
            </a:r>
            <a:br>
              <a:rPr lang="pt-BR" sz="4000" dirty="0" smtClean="0"/>
            </a:br>
            <a:endParaRPr lang="it-IT" sz="4000" dirty="0"/>
          </a:p>
        </p:txBody>
      </p:sp>
      <p:sp>
        <p:nvSpPr>
          <p:cNvPr id="3" name="Sottotitolo 2"/>
          <p:cNvSpPr>
            <a:spLocks noGrp="1"/>
          </p:cNvSpPr>
          <p:nvPr>
            <p:ph type="subTitle" idx="1"/>
          </p:nvPr>
        </p:nvSpPr>
        <p:spPr>
          <a:xfrm>
            <a:off x="1703615" y="5001940"/>
            <a:ext cx="9144000" cy="1655762"/>
          </a:xfrm>
        </p:spPr>
        <p:txBody>
          <a:bodyPr/>
          <a:lstStyle/>
          <a:p>
            <a:r>
              <a:rPr lang="de-DE" dirty="0">
                <a:highlight>
                  <a:scrgbClr r="0" g="0" b="0">
                    <a:alpha val="0"/>
                  </a:scrgbClr>
                </a:highlight>
                <a:latin typeface="Liberation Sans" pitchFamily="18"/>
                <a:ea typeface="Microsoft YaHei" pitchFamily="2"/>
              </a:rPr>
              <a:t>Maria Giulia </a:t>
            </a:r>
            <a:r>
              <a:rPr lang="de-DE" dirty="0" err="1">
                <a:highlight>
                  <a:scrgbClr r="0" g="0" b="0">
                    <a:alpha val="0"/>
                  </a:scrgbClr>
                </a:highlight>
                <a:latin typeface="Liberation Sans" pitchFamily="18"/>
                <a:ea typeface="Microsoft YaHei" pitchFamily="2"/>
              </a:rPr>
              <a:t>Pelosi</a:t>
            </a:r>
            <a:r>
              <a:rPr lang="de-DE" dirty="0">
                <a:highlight>
                  <a:scrgbClr r="0" g="0" b="0">
                    <a:alpha val="0"/>
                  </a:scrgbClr>
                </a:highlight>
                <a:latin typeface="Liberation Sans" pitchFamily="18"/>
                <a:ea typeface="Microsoft YaHei" pitchFamily="2"/>
              </a:rPr>
              <a:t> </a:t>
            </a:r>
            <a:endParaRPr lang="de-DE" dirty="0" smtClean="0">
              <a:highlight>
                <a:scrgbClr r="0" g="0" b="0">
                  <a:alpha val="0"/>
                </a:scrgbClr>
              </a:highlight>
              <a:latin typeface="Liberation Sans" pitchFamily="18"/>
              <a:ea typeface="Microsoft YaHei" pitchFamily="2"/>
            </a:endParaRPr>
          </a:p>
          <a:p>
            <a:r>
              <a:rPr lang="de-DE" dirty="0" smtClean="0">
                <a:highlight>
                  <a:scrgbClr r="0" g="0" b="0">
                    <a:alpha val="0"/>
                  </a:scrgbClr>
                </a:highlight>
                <a:latin typeface="Liberation Sans" pitchFamily="18"/>
                <a:ea typeface="Microsoft YaHei" pitchFamily="2"/>
              </a:rPr>
              <a:t>Marius </a:t>
            </a:r>
            <a:r>
              <a:rPr lang="de-DE" dirty="0">
                <a:highlight>
                  <a:scrgbClr r="0" g="0" b="0">
                    <a:alpha val="0"/>
                  </a:scrgbClr>
                </a:highlight>
                <a:latin typeface="Liberation Sans" pitchFamily="18"/>
                <a:ea typeface="Microsoft YaHei" pitchFamily="2"/>
              </a:rPr>
              <a:t>Levin </a:t>
            </a:r>
            <a:r>
              <a:rPr lang="de-DE" dirty="0" err="1">
                <a:highlight>
                  <a:scrgbClr r="0" g="0" b="0">
                    <a:alpha val="0"/>
                  </a:scrgbClr>
                </a:highlight>
                <a:latin typeface="Liberation Sans" pitchFamily="18"/>
                <a:ea typeface="Microsoft YaHei" pitchFamily="2"/>
              </a:rPr>
              <a:t>Rediger</a:t>
            </a:r>
            <a:endParaRPr lang="de-DE" dirty="0">
              <a:highlight>
                <a:scrgbClr r="0" g="0" b="0">
                  <a:alpha val="0"/>
                </a:scrgbClr>
              </a:highlight>
              <a:latin typeface="Liberation Sans" pitchFamily="18"/>
              <a:ea typeface="Microsoft YaHei" pitchFamily="2"/>
            </a:endParaRPr>
          </a:p>
          <a:p>
            <a:endParaRPr lang="it-IT" dirty="0"/>
          </a:p>
        </p:txBody>
      </p:sp>
    </p:spTree>
    <p:extLst>
      <p:ext uri="{BB962C8B-B14F-4D97-AF65-F5344CB8AC3E}">
        <p14:creationId xmlns:p14="http://schemas.microsoft.com/office/powerpoint/2010/main" val="3105991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História</a:t>
            </a:r>
            <a:endParaRPr lang="it-IT" dirty="0"/>
          </a:p>
        </p:txBody>
      </p:sp>
      <p:sp>
        <p:nvSpPr>
          <p:cNvPr id="3" name="Segnaposto contenuto 2"/>
          <p:cNvSpPr>
            <a:spLocks noGrp="1"/>
          </p:cNvSpPr>
          <p:nvPr>
            <p:ph idx="1"/>
          </p:nvPr>
        </p:nvSpPr>
        <p:spPr>
          <a:xfrm>
            <a:off x="1102049" y="1607829"/>
            <a:ext cx="10178322" cy="3593591"/>
          </a:xfrm>
        </p:spPr>
        <p:txBody>
          <a:bodyPr>
            <a:noAutofit/>
          </a:bodyPr>
          <a:lstStyle/>
          <a:p>
            <a:pPr marL="342900" indent="-342900"/>
            <a:r>
              <a:rPr lang="pt-BR" sz="2400" dirty="0"/>
              <a:t>Conferência Internacional (Bonn 2011) “Nexus </a:t>
            </a:r>
            <a:r>
              <a:rPr lang="pt-BR" sz="2400" dirty="0" smtClean="0"/>
              <a:t>segurança Agua-Energia-Alimentos-Soluções </a:t>
            </a:r>
            <a:r>
              <a:rPr lang="pt-BR" sz="2400" dirty="0"/>
              <a:t>para a Economia </a:t>
            </a:r>
            <a:r>
              <a:rPr lang="pt-BR" sz="2400" dirty="0" smtClean="0"/>
              <a:t>Verde</a:t>
            </a:r>
          </a:p>
          <a:p>
            <a:pPr>
              <a:buFont typeface="Wingdings" panose="05000000000000000000" pitchFamily="2" charset="2"/>
              <a:buChar char="à"/>
            </a:pPr>
            <a:r>
              <a:rPr lang="pt-BR" sz="2400" dirty="0">
                <a:sym typeface="Wingdings" panose="05000000000000000000" pitchFamily="2" charset="2"/>
              </a:rPr>
              <a:t> </a:t>
            </a:r>
            <a:r>
              <a:rPr lang="pt-BR" sz="2400" dirty="0" smtClean="0">
                <a:sym typeface="Wingdings" panose="05000000000000000000" pitchFamily="2" charset="2"/>
              </a:rPr>
              <a:t>Contribuição </a:t>
            </a:r>
            <a:r>
              <a:rPr lang="pt-BR" sz="2400" dirty="0"/>
              <a:t>para a Conferência das Nações Unidas sobre Desenvolvimento Sustentável (Rio + 20). </a:t>
            </a:r>
            <a:endParaRPr lang="pt-BR" sz="2400" dirty="0" smtClean="0"/>
          </a:p>
          <a:p>
            <a:pPr>
              <a:buFont typeface="Wingdings" panose="05000000000000000000" pitchFamily="2" charset="2"/>
              <a:buChar char="à"/>
            </a:pPr>
            <a:endParaRPr lang="pt-BR" sz="2400" dirty="0"/>
          </a:p>
          <a:p>
            <a:pPr marL="0" indent="0">
              <a:buNone/>
            </a:pPr>
            <a:endParaRPr lang="it-IT" dirty="0"/>
          </a:p>
        </p:txBody>
      </p:sp>
      <p:pic>
        <p:nvPicPr>
          <p:cNvPr id="6146" name="Picture 2" descr="Risultati immagini per rio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678" y="3887444"/>
            <a:ext cx="4267200" cy="2209801"/>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2"/>
          <p:cNvSpPr txBox="1">
            <a:spLocks/>
          </p:cNvSpPr>
          <p:nvPr/>
        </p:nvSpPr>
        <p:spPr>
          <a:xfrm>
            <a:off x="3477717" y="995107"/>
            <a:ext cx="10178322" cy="3593591"/>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endParaRPr lang="it-IT" dirty="0"/>
          </a:p>
        </p:txBody>
      </p:sp>
      <p:sp>
        <p:nvSpPr>
          <p:cNvPr id="7" name="Segnaposto contenuto 2"/>
          <p:cNvSpPr txBox="1">
            <a:spLocks/>
          </p:cNvSpPr>
          <p:nvPr/>
        </p:nvSpPr>
        <p:spPr>
          <a:xfrm>
            <a:off x="5668507" y="3302723"/>
            <a:ext cx="5748363" cy="3593591"/>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342900" indent="-342900"/>
            <a:r>
              <a:rPr lang="pt-BR" sz="2400" dirty="0" smtClean="0"/>
              <a:t>Resposta às </a:t>
            </a:r>
            <a:r>
              <a:rPr lang="pt-BR" sz="2400" b="1" dirty="0" smtClean="0"/>
              <a:t>mudanças climáticas e sociais</a:t>
            </a:r>
            <a:r>
              <a:rPr lang="pt-BR" sz="2400" dirty="0" smtClean="0"/>
              <a:t>, ao </a:t>
            </a:r>
            <a:r>
              <a:rPr lang="pt-BR" sz="2400" b="1" dirty="0" smtClean="0"/>
              <a:t>crescimento populacional</a:t>
            </a:r>
            <a:r>
              <a:rPr lang="pt-BR" sz="2400" dirty="0" smtClean="0"/>
              <a:t>, a </a:t>
            </a:r>
            <a:r>
              <a:rPr lang="pt-BR" sz="2400" b="1" dirty="0" smtClean="0"/>
              <a:t>globalização</a:t>
            </a:r>
            <a:r>
              <a:rPr lang="pt-BR" sz="2400" dirty="0" smtClean="0"/>
              <a:t>, ao </a:t>
            </a:r>
            <a:r>
              <a:rPr lang="pt-BR" sz="2400" b="1" dirty="0" smtClean="0"/>
              <a:t>crescimento econômico e a urbanização</a:t>
            </a:r>
          </a:p>
          <a:p>
            <a:pPr marL="342900" indent="-342900"/>
            <a:r>
              <a:rPr lang="pt-BR" sz="2400" dirty="0" smtClean="0"/>
              <a:t>As demandas de água, energia e alimentos são estimadas para aumentar em 40%, 50% e 35%, respectivamente, até 2030</a:t>
            </a:r>
          </a:p>
          <a:p>
            <a:pPr>
              <a:buFont typeface="Wingdings" panose="05000000000000000000" pitchFamily="2" charset="2"/>
              <a:buChar char="à"/>
            </a:pPr>
            <a:endParaRPr lang="pt-BR" sz="2400" dirty="0" smtClean="0"/>
          </a:p>
          <a:p>
            <a:pPr marL="0" indent="0">
              <a:buFont typeface="Arial" panose="020B0604020202020204" pitchFamily="34" charset="0"/>
              <a:buNone/>
            </a:pPr>
            <a:endParaRPr lang="it-IT" dirty="0"/>
          </a:p>
        </p:txBody>
      </p:sp>
    </p:spTree>
    <p:extLst>
      <p:ext uri="{BB962C8B-B14F-4D97-AF65-F5344CB8AC3E}">
        <p14:creationId xmlns:p14="http://schemas.microsoft.com/office/powerpoint/2010/main" val="3817386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WATER-ENERGY-FOOD</a:t>
            </a:r>
            <a:r>
              <a:rPr lang="it-IT" dirty="0" smtClean="0"/>
              <a:t> </a:t>
            </a:r>
            <a:r>
              <a:rPr lang="it-IT" dirty="0" err="1" smtClean="0"/>
              <a:t>Nexus</a:t>
            </a:r>
            <a:endParaRPr lang="it-IT" dirty="0"/>
          </a:p>
        </p:txBody>
      </p:sp>
      <p:sp>
        <p:nvSpPr>
          <p:cNvPr id="3" name="Segnaposto contenuto 2"/>
          <p:cNvSpPr>
            <a:spLocks noGrp="1"/>
          </p:cNvSpPr>
          <p:nvPr>
            <p:ph idx="1"/>
          </p:nvPr>
        </p:nvSpPr>
        <p:spPr>
          <a:xfrm>
            <a:off x="1251678" y="3030646"/>
            <a:ext cx="10178322" cy="3593591"/>
          </a:xfrm>
        </p:spPr>
        <p:txBody>
          <a:bodyPr>
            <a:normAutofit/>
          </a:bodyPr>
          <a:lstStyle/>
          <a:p>
            <a:pPr marL="457200" indent="-457200"/>
            <a:r>
              <a:rPr lang="pt-BR" sz="2400" dirty="0" smtClean="0"/>
              <a:t>Natureza </a:t>
            </a:r>
            <a:r>
              <a:rPr lang="pt-BR" sz="2400" dirty="0"/>
              <a:t>complexa e </a:t>
            </a:r>
            <a:r>
              <a:rPr lang="pt-BR" sz="2400" dirty="0" smtClean="0"/>
              <a:t>inter-relacionada </a:t>
            </a:r>
            <a:r>
              <a:rPr lang="pt-BR" sz="2400" dirty="0"/>
              <a:t>dos sistemas de recursos </a:t>
            </a:r>
            <a:r>
              <a:rPr lang="pt-BR" sz="2400" dirty="0" smtClean="0"/>
              <a:t>globais</a:t>
            </a:r>
          </a:p>
          <a:p>
            <a:pPr marL="457200" indent="-457200"/>
            <a:r>
              <a:rPr lang="en-GB" sz="2400" dirty="0" err="1" smtClean="0"/>
              <a:t>Pilares</a:t>
            </a:r>
            <a:r>
              <a:rPr lang="en-GB" sz="2400" dirty="0" smtClean="0"/>
              <a:t> </a:t>
            </a:r>
            <a:r>
              <a:rPr lang="en-GB" sz="2400" dirty="0" err="1" smtClean="0"/>
              <a:t>sobra</a:t>
            </a:r>
            <a:r>
              <a:rPr lang="en-GB" sz="2400" dirty="0" smtClean="0"/>
              <a:t> </a:t>
            </a:r>
            <a:r>
              <a:rPr lang="en-GB" sz="2400" dirty="0" err="1" smtClean="0"/>
              <a:t>os</a:t>
            </a:r>
            <a:r>
              <a:rPr lang="en-GB" sz="2400" dirty="0" smtClean="0"/>
              <a:t> </a:t>
            </a:r>
            <a:r>
              <a:rPr lang="en-GB" sz="2400" dirty="0" err="1" smtClean="0"/>
              <a:t>quais</a:t>
            </a:r>
            <a:r>
              <a:rPr lang="en-GB" sz="2400" dirty="0" smtClean="0"/>
              <a:t> </a:t>
            </a:r>
            <a:r>
              <a:rPr lang="en-GB" sz="2400" dirty="0" err="1" smtClean="0"/>
              <a:t>ficam</a:t>
            </a:r>
            <a:r>
              <a:rPr lang="en-GB" sz="2400" dirty="0" smtClean="0"/>
              <a:t> a </a:t>
            </a:r>
            <a:r>
              <a:rPr lang="en-GB" sz="2400" dirty="0" err="1" smtClean="0"/>
              <a:t>segurança</a:t>
            </a:r>
            <a:r>
              <a:rPr lang="en-GB" sz="2400" dirty="0" smtClean="0"/>
              <a:t>, a </a:t>
            </a:r>
            <a:r>
              <a:rPr lang="en-GB" sz="2400" dirty="0" err="1" smtClean="0"/>
              <a:t>prosperidade</a:t>
            </a:r>
            <a:r>
              <a:rPr lang="en-GB" sz="2400" dirty="0" smtClean="0"/>
              <a:t> e a </a:t>
            </a:r>
            <a:r>
              <a:rPr lang="en-GB" sz="2400" dirty="0" err="1" smtClean="0"/>
              <a:t>equidade</a:t>
            </a:r>
            <a:r>
              <a:rPr lang="en-GB" sz="2400" dirty="0" smtClean="0"/>
              <a:t> </a:t>
            </a:r>
            <a:r>
              <a:rPr lang="en-GB" sz="2400" dirty="0" err="1" smtClean="0"/>
              <a:t>globais</a:t>
            </a:r>
            <a:endParaRPr lang="en-GB" sz="2400" dirty="0" smtClean="0"/>
          </a:p>
          <a:p>
            <a:pPr marL="457200" indent="-457200"/>
            <a:r>
              <a:rPr lang="pt-BR" sz="2400" dirty="0" smtClean="0"/>
              <a:t>Finalidade: "Entregar </a:t>
            </a:r>
            <a:r>
              <a:rPr lang="pt-BR" sz="2400" dirty="0"/>
              <a:t>água, energia e alimentos para todos, e </a:t>
            </a:r>
            <a:r>
              <a:rPr lang="pt-BR" sz="2400" b="1" dirty="0"/>
              <a:t>gerenciar as sinergias </a:t>
            </a:r>
            <a:r>
              <a:rPr lang="pt-BR" sz="2400" dirty="0"/>
              <a:t>e os </a:t>
            </a:r>
            <a:r>
              <a:rPr lang="pt-BR" sz="2400" b="1" dirty="0"/>
              <a:t>trade-off</a:t>
            </a:r>
            <a:r>
              <a:rPr lang="pt-BR" sz="2400" dirty="0"/>
              <a:t> entre eles, </a:t>
            </a:r>
            <a:r>
              <a:rPr lang="pt-BR" sz="2400" dirty="0" smtClean="0"/>
              <a:t>evitando potenciais tenções e entendendo </a:t>
            </a:r>
            <a:r>
              <a:rPr lang="pt-BR" sz="2400" dirty="0"/>
              <a:t>como essas interações são moldadas por mudanças ambientais, econômicas, sociais e políticas </a:t>
            </a:r>
            <a:r>
              <a:rPr lang="pt-BR" sz="2400" dirty="0" smtClean="0"/>
              <a:t>“</a:t>
            </a:r>
          </a:p>
          <a:p>
            <a:pPr marL="457200" indent="-457200"/>
            <a:r>
              <a:rPr lang="pt-BR" sz="2400" dirty="0" smtClean="0"/>
              <a:t>SDG</a:t>
            </a:r>
            <a:endParaRPr lang="pt-BR" sz="2400" dirty="0"/>
          </a:p>
          <a:p>
            <a:pPr marL="0" indent="0">
              <a:buNone/>
            </a:pPr>
            <a:endParaRPr lang="it-IT" dirty="0"/>
          </a:p>
        </p:txBody>
      </p:sp>
      <p:sp>
        <p:nvSpPr>
          <p:cNvPr id="5" name="Rettangolo arrotondato 4"/>
          <p:cNvSpPr/>
          <p:nvPr/>
        </p:nvSpPr>
        <p:spPr>
          <a:xfrm>
            <a:off x="1422401" y="1654629"/>
            <a:ext cx="9521370" cy="11901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t>“Processo para interligar idéias e ações de diferentes stakeholders de diferentes setores para alcançar o desenvolvimento sustentável”</a:t>
            </a:r>
          </a:p>
        </p:txBody>
      </p:sp>
    </p:spTree>
    <p:extLst>
      <p:ext uri="{BB962C8B-B14F-4D97-AF65-F5344CB8AC3E}">
        <p14:creationId xmlns:p14="http://schemas.microsoft.com/office/powerpoint/2010/main" val="4056184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a:p>
        </p:txBody>
      </p:sp>
      <p:sp>
        <p:nvSpPr>
          <p:cNvPr id="4" name="Segnaposto testo 3"/>
          <p:cNvSpPr>
            <a:spLocks noGrp="1"/>
          </p:cNvSpPr>
          <p:nvPr>
            <p:ph type="body" sz="half" idx="2"/>
          </p:nvPr>
        </p:nvSpPr>
        <p:spPr>
          <a:xfrm>
            <a:off x="8158271" y="777949"/>
            <a:ext cx="3190086" cy="4218593"/>
          </a:xfrm>
        </p:spPr>
        <p:txBody>
          <a:bodyPr>
            <a:noAutofit/>
          </a:bodyPr>
          <a:lstStyle/>
          <a:p>
            <a:r>
              <a:rPr lang="pt-BR" sz="2000" dirty="0" smtClean="0">
                <a:solidFill>
                  <a:schemeClr val="bg1"/>
                </a:solidFill>
              </a:rPr>
              <a:t>“</a:t>
            </a:r>
            <a:r>
              <a:rPr lang="pt-BR" sz="2000" b="1" dirty="0" smtClean="0">
                <a:solidFill>
                  <a:schemeClr val="bg1"/>
                </a:solidFill>
              </a:rPr>
              <a:t>Esta </a:t>
            </a:r>
            <a:r>
              <a:rPr lang="pt-BR" sz="2000" b="1" dirty="0">
                <a:solidFill>
                  <a:schemeClr val="bg1"/>
                </a:solidFill>
              </a:rPr>
              <a:t>pressão sobre os recursos pode resultar em uma escassez que podem por em risco a  água, a energia e a  segurança alimentar para as pessoas, dificultar o desenvolvimento econômico, levar a tensões sociais e geopolíticas e causar danos ambientais irreparáveis ​​</a:t>
            </a:r>
            <a:r>
              <a:rPr lang="pt-BR" sz="2000" b="1" dirty="0" smtClean="0">
                <a:solidFill>
                  <a:schemeClr val="bg1"/>
                </a:solidFill>
              </a:rPr>
              <a:t>duradouros</a:t>
            </a:r>
            <a:r>
              <a:rPr lang="pt-BR" sz="2000" dirty="0" smtClean="0">
                <a:solidFill>
                  <a:schemeClr val="bg1"/>
                </a:solidFill>
              </a:rPr>
              <a:t>”</a:t>
            </a:r>
            <a:endParaRPr lang="it-IT" sz="2000" dirty="0">
              <a:solidFill>
                <a:schemeClr val="bg1"/>
              </a:solidFill>
            </a:endParaRPr>
          </a:p>
          <a:p>
            <a:endParaRPr lang="it-IT" sz="2000" dirty="0">
              <a:solidFill>
                <a:schemeClr val="bg1"/>
              </a:solidFill>
            </a:endParaRPr>
          </a:p>
        </p:txBody>
      </p:sp>
      <p:pic>
        <p:nvPicPr>
          <p:cNvPr id="5" name="Segnaposto contenuto 3"/>
          <p:cNvPicPr>
            <a:picLocks/>
          </p:cNvPicPr>
          <p:nvPr/>
        </p:nvPicPr>
        <p:blipFill rotWithShape="1">
          <a:blip r:embed="rId3"/>
          <a:srcRect b="2839"/>
          <a:stretch/>
        </p:blipFill>
        <p:spPr>
          <a:xfrm>
            <a:off x="765051" y="547408"/>
            <a:ext cx="6370535" cy="5731061"/>
          </a:xfrm>
          <a:prstGeom prst="rect">
            <a:avLst/>
          </a:prstGeom>
        </p:spPr>
      </p:pic>
    </p:spTree>
    <p:extLst>
      <p:ext uri="{BB962C8B-B14F-4D97-AF65-F5344CB8AC3E}">
        <p14:creationId xmlns:p14="http://schemas.microsoft.com/office/powerpoint/2010/main" val="260792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Nexo</a:t>
            </a:r>
            <a:r>
              <a:rPr lang="it-IT" dirty="0" smtClean="0"/>
              <a:t> </a:t>
            </a:r>
            <a:r>
              <a:rPr lang="it-IT" dirty="0" err="1" smtClean="0"/>
              <a:t>Água</a:t>
            </a:r>
            <a:r>
              <a:rPr lang="it-IT" dirty="0" smtClean="0"/>
              <a:t>, energia, </a:t>
            </a:r>
            <a:r>
              <a:rPr lang="it-IT" dirty="0" err="1" smtClean="0"/>
              <a:t>alimentos</a:t>
            </a:r>
            <a:endParaRPr lang="it-IT" dirty="0"/>
          </a:p>
        </p:txBody>
      </p:sp>
      <p:sp>
        <p:nvSpPr>
          <p:cNvPr id="3" name="Segnaposto contenuto 2"/>
          <p:cNvSpPr>
            <a:spLocks noGrp="1"/>
          </p:cNvSpPr>
          <p:nvPr>
            <p:ph idx="1"/>
          </p:nvPr>
        </p:nvSpPr>
        <p:spPr>
          <a:xfrm>
            <a:off x="1251678" y="1903545"/>
            <a:ext cx="10316208" cy="4424684"/>
          </a:xfrm>
        </p:spPr>
        <p:txBody>
          <a:bodyPr>
            <a:normAutofit/>
          </a:bodyPr>
          <a:lstStyle/>
          <a:p>
            <a:r>
              <a:rPr lang="pt-BR" sz="2400" dirty="0"/>
              <a:t>Se è adoptada </a:t>
            </a:r>
            <a:r>
              <a:rPr lang="pt-BR" sz="2400" dirty="0" smtClean="0"/>
              <a:t>a </a:t>
            </a:r>
            <a:r>
              <a:rPr lang="pt-BR" sz="2400" b="1" dirty="0"/>
              <a:t>perspectiva da “</a:t>
            </a:r>
            <a:r>
              <a:rPr lang="pt-BR" sz="2400" b="1" dirty="0" smtClean="0"/>
              <a:t>agua</a:t>
            </a:r>
            <a:r>
              <a:rPr lang="pt-BR" sz="2400" dirty="0" smtClean="0"/>
              <a:t>” os </a:t>
            </a:r>
            <a:r>
              <a:rPr lang="pt-BR" sz="2400" dirty="0"/>
              <a:t>sistemas alimentares e energéticos são usuários </a:t>
            </a:r>
            <a:r>
              <a:rPr lang="pt-BR" sz="2400" dirty="0" smtClean="0"/>
              <a:t>deste recurso</a:t>
            </a:r>
            <a:endParaRPr lang="it-IT" sz="2400" dirty="0" smtClean="0"/>
          </a:p>
          <a:p>
            <a:r>
              <a:rPr lang="pt-BR" sz="2400" dirty="0"/>
              <a:t>A partir de uma </a:t>
            </a:r>
            <a:r>
              <a:rPr lang="pt-BR" sz="2400" b="1" dirty="0"/>
              <a:t>perspectiva dos alimentos</a:t>
            </a:r>
            <a:r>
              <a:rPr lang="pt-BR" sz="2400" dirty="0"/>
              <a:t>, a energia e a água são input</a:t>
            </a:r>
            <a:r>
              <a:rPr lang="pt-BR" sz="2400" dirty="0" smtClean="0"/>
              <a:t>.</a:t>
            </a:r>
          </a:p>
          <a:p>
            <a:r>
              <a:rPr lang="pt-BR" sz="2400" dirty="0"/>
              <a:t>Desde uma </a:t>
            </a:r>
            <a:r>
              <a:rPr lang="pt-BR" sz="2400" b="1" dirty="0"/>
              <a:t>perspectiva energética</a:t>
            </a:r>
            <a:r>
              <a:rPr lang="pt-BR" sz="2400" dirty="0"/>
              <a:t>, a água, bem como os bio-recursos </a:t>
            </a:r>
            <a:r>
              <a:rPr lang="pt-BR" sz="2400" dirty="0" smtClean="0"/>
              <a:t>são um </a:t>
            </a:r>
            <a:r>
              <a:rPr lang="pt-BR" sz="2400" b="1" dirty="0"/>
              <a:t>input </a:t>
            </a:r>
            <a:r>
              <a:rPr lang="pt-BR" sz="2400" dirty="0" smtClean="0"/>
              <a:t>e </a:t>
            </a:r>
            <a:r>
              <a:rPr lang="pt-BR" sz="2400" dirty="0"/>
              <a:t>os alimentos geralmente são a saída. </a:t>
            </a:r>
            <a:endParaRPr lang="pt-BR" sz="2400" dirty="0" smtClean="0"/>
          </a:p>
          <a:p>
            <a:pPr marL="0" indent="0">
              <a:buNone/>
            </a:pPr>
            <a:endParaRPr lang="pt-BR" sz="2400" dirty="0" smtClean="0">
              <a:sym typeface="Wingdings" panose="05000000000000000000" pitchFamily="2" charset="2"/>
            </a:endParaRPr>
          </a:p>
          <a:p>
            <a:pPr marL="0" indent="0">
              <a:buNone/>
            </a:pPr>
            <a:r>
              <a:rPr lang="pt-BR" sz="2400" dirty="0" smtClean="0">
                <a:sym typeface="Wingdings" panose="05000000000000000000" pitchFamily="2" charset="2"/>
              </a:rPr>
              <a:t> A </a:t>
            </a:r>
            <a:r>
              <a:rPr lang="pt-BR" sz="2400" dirty="0">
                <a:sym typeface="Wingdings" panose="05000000000000000000" pitchFamily="2" charset="2"/>
              </a:rPr>
              <a:t>perspectiva tomada afetará o design da </a:t>
            </a:r>
            <a:r>
              <a:rPr lang="pt-BR" sz="2400" dirty="0" smtClean="0">
                <a:sym typeface="Wingdings" panose="05000000000000000000" pitchFamily="2" charset="2"/>
              </a:rPr>
              <a:t>política</a:t>
            </a:r>
          </a:p>
          <a:p>
            <a:pPr marL="0" indent="0">
              <a:buNone/>
            </a:pPr>
            <a:r>
              <a:rPr lang="en-GB" sz="2400" dirty="0">
                <a:sym typeface="Wingdings" panose="05000000000000000000" pitchFamily="2" charset="2"/>
              </a:rPr>
              <a:t> </a:t>
            </a:r>
            <a:r>
              <a:rPr lang="en-GB" sz="2400" dirty="0" err="1" smtClean="0">
                <a:sym typeface="Wingdings" panose="05000000000000000000" pitchFamily="2" charset="2"/>
              </a:rPr>
              <a:t>Produzir</a:t>
            </a:r>
            <a:r>
              <a:rPr lang="en-GB" sz="2400" dirty="0" smtClean="0">
                <a:sym typeface="Wingdings" panose="05000000000000000000" pitchFamily="2" charset="2"/>
              </a:rPr>
              <a:t> </a:t>
            </a:r>
            <a:r>
              <a:rPr lang="en-GB" sz="2400" dirty="0" err="1">
                <a:sym typeface="Wingdings" panose="05000000000000000000" pitchFamily="2" charset="2"/>
              </a:rPr>
              <a:t>benefícios</a:t>
            </a:r>
            <a:r>
              <a:rPr lang="en-GB" sz="2400" dirty="0">
                <a:sym typeface="Wingdings" panose="05000000000000000000" pitchFamily="2" charset="2"/>
              </a:rPr>
              <a:t> trans-</a:t>
            </a:r>
            <a:r>
              <a:rPr lang="en-GB" sz="2400" dirty="0" err="1">
                <a:sym typeface="Wingdings" panose="05000000000000000000" pitchFamily="2" charset="2"/>
              </a:rPr>
              <a:t>setoriais</a:t>
            </a:r>
            <a:endParaRPr lang="en-GB" sz="2400" dirty="0" smtClean="0"/>
          </a:p>
          <a:p>
            <a:endParaRPr lang="it-IT" sz="2800" dirty="0"/>
          </a:p>
        </p:txBody>
      </p:sp>
    </p:spTree>
    <p:extLst>
      <p:ext uri="{BB962C8B-B14F-4D97-AF65-F5344CB8AC3E}">
        <p14:creationId xmlns:p14="http://schemas.microsoft.com/office/powerpoint/2010/main" val="3069684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p:cNvPicPr>
          <p:nvPr>
            <p:ph idx="1"/>
          </p:nvPr>
        </p:nvPicPr>
        <p:blipFill rotWithShape="1">
          <a:blip r:embed="rId3"/>
          <a:srcRect l="20650" t="1994" r="17118" b="13214"/>
          <a:stretch/>
        </p:blipFill>
        <p:spPr>
          <a:xfrm>
            <a:off x="1262742" y="362857"/>
            <a:ext cx="10189029" cy="5617027"/>
          </a:xfrm>
          <a:prstGeom prst="rect">
            <a:avLst/>
          </a:prstGeom>
        </p:spPr>
      </p:pic>
    </p:spTree>
    <p:extLst>
      <p:ext uri="{BB962C8B-B14F-4D97-AF65-F5344CB8AC3E}">
        <p14:creationId xmlns:p14="http://schemas.microsoft.com/office/powerpoint/2010/main" val="28085683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pt-BR" dirty="0"/>
              <a:t>Elementos descritivos do </a:t>
            </a:r>
            <a:r>
              <a:rPr lang="pt-BR" dirty="0" smtClean="0"/>
              <a:t>nexO</a:t>
            </a:r>
            <a:endParaRPr lang="it-IT" dirty="0"/>
          </a:p>
        </p:txBody>
      </p:sp>
      <p:sp>
        <p:nvSpPr>
          <p:cNvPr id="3" name="Segnaposto contenuto 2"/>
          <p:cNvSpPr>
            <a:spLocks noGrp="1"/>
          </p:cNvSpPr>
          <p:nvPr>
            <p:ph idx="1"/>
          </p:nvPr>
        </p:nvSpPr>
        <p:spPr>
          <a:xfrm>
            <a:off x="1251678" y="1637609"/>
            <a:ext cx="10178322" cy="4129313"/>
          </a:xfrm>
        </p:spPr>
        <p:txBody>
          <a:bodyPr>
            <a:noAutofit/>
          </a:bodyPr>
          <a:lstStyle/>
          <a:p>
            <a:r>
              <a:rPr lang="pt-BR" sz="2200" dirty="0"/>
              <a:t>Bilhões de pessoas sem acesso as três áreas (em quantidade ou qualidade ou ambos</a:t>
            </a:r>
            <a:r>
              <a:rPr lang="pt-BR" sz="2200" dirty="0" smtClean="0"/>
              <a:t>)</a:t>
            </a:r>
            <a:endParaRPr lang="it-IT" sz="2200" dirty="0"/>
          </a:p>
          <a:p>
            <a:r>
              <a:rPr lang="pt-BR" sz="2200" dirty="0"/>
              <a:t>Todas áreas têm demanda global rapidamente crescente</a:t>
            </a:r>
            <a:endParaRPr lang="it-IT" sz="2200" dirty="0"/>
          </a:p>
          <a:p>
            <a:r>
              <a:rPr lang="pt-BR" sz="2200" dirty="0"/>
              <a:t>Todas têm recursos finitos.</a:t>
            </a:r>
            <a:endParaRPr lang="it-IT" sz="2200" dirty="0"/>
          </a:p>
          <a:p>
            <a:r>
              <a:rPr lang="pt-BR" sz="2200" dirty="0"/>
              <a:t>Todos são "bens globais" e envolvem comércio internacional e têm implicações globais.</a:t>
            </a:r>
            <a:endParaRPr lang="it-IT" sz="2200" dirty="0"/>
          </a:p>
          <a:p>
            <a:r>
              <a:rPr lang="pt-BR" sz="2200" dirty="0"/>
              <a:t> Todos têm diferentes disponibilidade regional e variações na oferta e demanda.</a:t>
            </a:r>
            <a:endParaRPr lang="it-IT" sz="2200" dirty="0"/>
          </a:p>
          <a:p>
            <a:r>
              <a:rPr lang="pt-BR" sz="2200" dirty="0"/>
              <a:t>Todos têm fortes interdependências com as mudanças climáticas e o ambiente.</a:t>
            </a:r>
            <a:endParaRPr lang="it-IT" sz="2200" dirty="0"/>
          </a:p>
          <a:p>
            <a:r>
              <a:rPr lang="pt-BR" sz="2200" dirty="0"/>
              <a:t>Todos têm problemas de segurança profundos, pois são fundamentais para o funcionamento da sociedade.</a:t>
            </a:r>
            <a:endParaRPr lang="it-IT" sz="2200" dirty="0"/>
          </a:p>
          <a:p>
            <a:r>
              <a:rPr lang="pt-BR" sz="2200" dirty="0"/>
              <a:t>Todos operam em mercados fortemente regulamentados.</a:t>
            </a:r>
            <a:endParaRPr lang="it-IT" sz="2200" dirty="0"/>
          </a:p>
          <a:p>
            <a:r>
              <a:rPr lang="pt-BR" sz="2200" dirty="0"/>
              <a:t>Cada uma das três "esferas de recursos" afeta o outro de maneira substantiva.</a:t>
            </a:r>
            <a:endParaRPr lang="it-IT" sz="2200" dirty="0"/>
          </a:p>
          <a:p>
            <a:endParaRPr lang="it-IT" sz="2200" dirty="0"/>
          </a:p>
        </p:txBody>
      </p:sp>
    </p:spTree>
    <p:extLst>
      <p:ext uri="{BB962C8B-B14F-4D97-AF65-F5344CB8AC3E}">
        <p14:creationId xmlns:p14="http://schemas.microsoft.com/office/powerpoint/2010/main" val="3885446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35563" y="2603070"/>
            <a:ext cx="10178322" cy="1492132"/>
          </a:xfrm>
        </p:spPr>
        <p:txBody>
          <a:bodyPr/>
          <a:lstStyle/>
          <a:p>
            <a:pPr algn="ctr"/>
            <a:r>
              <a:rPr lang="it-IT" dirty="0" err="1" smtClean="0"/>
              <a:t>Água</a:t>
            </a:r>
            <a:r>
              <a:rPr lang="it-IT" dirty="0" smtClean="0"/>
              <a:t>-energia</a:t>
            </a:r>
            <a:endParaRPr lang="it-IT" dirty="0"/>
          </a:p>
        </p:txBody>
      </p:sp>
    </p:spTree>
    <p:extLst>
      <p:ext uri="{BB962C8B-B14F-4D97-AF65-F5344CB8AC3E}">
        <p14:creationId xmlns:p14="http://schemas.microsoft.com/office/powerpoint/2010/main" val="110613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WATER-ENERGY</a:t>
            </a:r>
            <a:endParaRPr lang="it-IT" dirty="0"/>
          </a:p>
        </p:txBody>
      </p:sp>
      <p:sp>
        <p:nvSpPr>
          <p:cNvPr id="3" name="Segnaposto contenuto 2"/>
          <p:cNvSpPr>
            <a:spLocks noGrp="1"/>
          </p:cNvSpPr>
          <p:nvPr>
            <p:ph idx="1"/>
          </p:nvPr>
        </p:nvSpPr>
        <p:spPr>
          <a:xfrm>
            <a:off x="1251678" y="1729375"/>
            <a:ext cx="10178322" cy="2262054"/>
          </a:xfrm>
        </p:spPr>
        <p:txBody>
          <a:bodyPr>
            <a:noAutofit/>
          </a:bodyPr>
          <a:lstStyle/>
          <a:p>
            <a:r>
              <a:rPr lang="pt-BR" sz="2400" dirty="0"/>
              <a:t>C</a:t>
            </a:r>
            <a:r>
              <a:rPr lang="pt-BR" sz="2400" dirty="0" smtClean="0"/>
              <a:t>ontribuções </a:t>
            </a:r>
            <a:r>
              <a:rPr lang="pt-BR" sz="2400" dirty="0"/>
              <a:t>indispensáveis ​​para as economias </a:t>
            </a:r>
            <a:r>
              <a:rPr lang="pt-BR" sz="2400" dirty="0" smtClean="0"/>
              <a:t>modernas</a:t>
            </a:r>
          </a:p>
          <a:p>
            <a:r>
              <a:rPr lang="pt-BR" sz="2400" dirty="0"/>
              <a:t>S</a:t>
            </a:r>
            <a:r>
              <a:rPr lang="pt-BR" sz="2400" dirty="0" smtClean="0"/>
              <a:t>egurança </a:t>
            </a:r>
            <a:r>
              <a:rPr lang="pt-BR" sz="2400" dirty="0"/>
              <a:t>do aprovisionamento, sustentabilidade e eficiência </a:t>
            </a:r>
            <a:r>
              <a:rPr lang="pt-BR" sz="2400" dirty="0" smtClean="0"/>
              <a:t>econômica</a:t>
            </a:r>
          </a:p>
          <a:p>
            <a:pPr marL="0" indent="0">
              <a:buNone/>
            </a:pPr>
            <a:r>
              <a:rPr lang="pt-BR" sz="2400" dirty="0" smtClean="0">
                <a:sym typeface="Wingdings" panose="05000000000000000000" pitchFamily="2" charset="2"/>
              </a:rPr>
              <a:t> rapida</a:t>
            </a:r>
            <a:r>
              <a:rPr lang="pt-BR" sz="2400" dirty="0" smtClean="0"/>
              <a:t> </a:t>
            </a:r>
            <a:r>
              <a:rPr lang="pt-BR" sz="2400" dirty="0"/>
              <a:t>reforma</a:t>
            </a:r>
            <a:r>
              <a:rPr lang="pt-BR" sz="2400" dirty="0" smtClean="0"/>
              <a:t>.</a:t>
            </a:r>
            <a:endParaRPr lang="en-GB" sz="2400" dirty="0" smtClean="0"/>
          </a:p>
          <a:p>
            <a:r>
              <a:rPr lang="en-GB" sz="2400" dirty="0" err="1" smtClean="0"/>
              <a:t>Fragmentação</a:t>
            </a:r>
            <a:r>
              <a:rPr lang="en-GB" sz="2400" dirty="0" smtClean="0"/>
              <a:t> das </a:t>
            </a:r>
            <a:r>
              <a:rPr lang="en-GB" sz="2400" dirty="0" err="1" smtClean="0"/>
              <a:t>politicas</a:t>
            </a:r>
            <a:endParaRPr lang="en-GB" sz="2400" dirty="0" smtClean="0"/>
          </a:p>
        </p:txBody>
      </p:sp>
      <p:pic>
        <p:nvPicPr>
          <p:cNvPr id="5" name="Immagine 4"/>
          <p:cNvPicPr>
            <a:picLocks noChangeAspect="1"/>
          </p:cNvPicPr>
          <p:nvPr/>
        </p:nvPicPr>
        <p:blipFill>
          <a:blip r:embed="rId3"/>
          <a:stretch>
            <a:fillRect/>
          </a:stretch>
        </p:blipFill>
        <p:spPr>
          <a:xfrm>
            <a:off x="7013801" y="3304525"/>
            <a:ext cx="3476625" cy="3476625"/>
          </a:xfrm>
          <a:prstGeom prst="rect">
            <a:avLst/>
          </a:prstGeom>
        </p:spPr>
      </p:pic>
    </p:spTree>
    <p:extLst>
      <p:ext uri="{BB962C8B-B14F-4D97-AF65-F5344CB8AC3E}">
        <p14:creationId xmlns:p14="http://schemas.microsoft.com/office/powerpoint/2010/main" val="3674940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pt-PT" dirty="0"/>
              <a:t>ENERGIA PARA A ÁGUA</a:t>
            </a:r>
            <a:endParaRPr lang="it-IT" dirty="0"/>
          </a:p>
        </p:txBody>
      </p:sp>
      <p:sp>
        <p:nvSpPr>
          <p:cNvPr id="3" name="Segnaposto contenuto 2"/>
          <p:cNvSpPr>
            <a:spLocks noGrp="1"/>
          </p:cNvSpPr>
          <p:nvPr>
            <p:ph idx="1"/>
          </p:nvPr>
        </p:nvSpPr>
        <p:spPr>
          <a:xfrm>
            <a:off x="1251678" y="1789972"/>
            <a:ext cx="10178322" cy="4550227"/>
          </a:xfrm>
        </p:spPr>
        <p:txBody>
          <a:bodyPr>
            <a:normAutofit/>
          </a:bodyPr>
          <a:lstStyle/>
          <a:p>
            <a:r>
              <a:rPr lang="pt-BR" sz="2400" dirty="0"/>
              <a:t>T</a:t>
            </a:r>
            <a:r>
              <a:rPr lang="pt-BR" sz="2400" dirty="0" smtClean="0"/>
              <a:t>ransporte</a:t>
            </a:r>
            <a:r>
              <a:rPr lang="pt-BR" sz="2400" dirty="0"/>
              <a:t>, tratamento e </a:t>
            </a:r>
            <a:r>
              <a:rPr lang="pt-BR" sz="2400" dirty="0" smtClean="0"/>
              <a:t>distribuição</a:t>
            </a:r>
          </a:p>
          <a:p>
            <a:r>
              <a:rPr lang="pt-BR" sz="2400" dirty="0"/>
              <a:t>P</a:t>
            </a:r>
            <a:r>
              <a:rPr lang="pt-BR" sz="2400" dirty="0" smtClean="0"/>
              <a:t>lantas </a:t>
            </a:r>
            <a:r>
              <a:rPr lang="pt-BR" sz="2400" dirty="0"/>
              <a:t>de tratamento de águas e águas residuais</a:t>
            </a:r>
            <a:endParaRPr lang="pt-BR" sz="2400" dirty="0" smtClean="0"/>
          </a:p>
          <a:p>
            <a:r>
              <a:rPr lang="pt-BR" sz="2400" b="1" dirty="0"/>
              <a:t>7% da produção de energia comercial</a:t>
            </a:r>
            <a:r>
              <a:rPr lang="pt-BR" sz="2400" dirty="0"/>
              <a:t> é utilizada globalmente para gerenciar o abastecimento de água </a:t>
            </a:r>
            <a:r>
              <a:rPr lang="pt-BR" sz="2400" dirty="0" smtClean="0"/>
              <a:t>doce</a:t>
            </a:r>
          </a:p>
          <a:p>
            <a:pPr marL="0" indent="0">
              <a:buNone/>
            </a:pPr>
            <a:endParaRPr lang="pt-BR" sz="2400" dirty="0" smtClean="0"/>
          </a:p>
          <a:p>
            <a:pPr marL="0" indent="0">
              <a:buNone/>
            </a:pPr>
            <a:endParaRPr lang="it-IT" sz="2400" dirty="0" smtClean="0"/>
          </a:p>
          <a:p>
            <a:r>
              <a:rPr lang="pt-BR" sz="2400" dirty="0"/>
              <a:t>P</a:t>
            </a:r>
            <a:r>
              <a:rPr lang="pt-BR" sz="2400" dirty="0" smtClean="0"/>
              <a:t>lantas </a:t>
            </a:r>
            <a:r>
              <a:rPr lang="pt-BR" sz="2400" dirty="0"/>
              <a:t>dessalinizadoras para lidar com a escassez de água</a:t>
            </a:r>
            <a:r>
              <a:rPr lang="en-GB" sz="2400" dirty="0" smtClean="0"/>
              <a:t>; </a:t>
            </a:r>
            <a:endParaRPr lang="it-IT" sz="2400" dirty="0"/>
          </a:p>
          <a:p>
            <a:r>
              <a:rPr lang="pt-BR" sz="2400" dirty="0"/>
              <a:t>B</a:t>
            </a:r>
            <a:r>
              <a:rPr lang="pt-BR" sz="2400" dirty="0" smtClean="0"/>
              <a:t>ombeamento de </a:t>
            </a:r>
            <a:r>
              <a:rPr lang="pt-BR" sz="2400" dirty="0"/>
              <a:t>águas subterrâneas </a:t>
            </a:r>
            <a:r>
              <a:rPr lang="en-GB" sz="2400" dirty="0" smtClean="0"/>
              <a:t>(43</a:t>
            </a:r>
            <a:r>
              <a:rPr lang="en-GB" sz="2400" dirty="0"/>
              <a:t>% </a:t>
            </a:r>
            <a:r>
              <a:rPr lang="en-GB" sz="2400" dirty="0" smtClean="0"/>
              <a:t>da </a:t>
            </a:r>
            <a:r>
              <a:rPr lang="en-GB" sz="2400" dirty="0" err="1" smtClean="0"/>
              <a:t>água</a:t>
            </a:r>
            <a:r>
              <a:rPr lang="en-GB" sz="2400" dirty="0" smtClean="0"/>
              <a:t> para </a:t>
            </a:r>
            <a:r>
              <a:rPr lang="en-GB" sz="2400" dirty="0" err="1" smtClean="0"/>
              <a:t>irrigação</a:t>
            </a:r>
            <a:r>
              <a:rPr lang="en-GB" sz="2400" dirty="0" smtClean="0"/>
              <a:t>)</a:t>
            </a:r>
            <a:endParaRPr lang="en-GB" sz="2400" dirty="0"/>
          </a:p>
          <a:p>
            <a:r>
              <a:rPr lang="pt-BR" sz="2400" dirty="0"/>
              <a:t>T</a:t>
            </a:r>
            <a:r>
              <a:rPr lang="pt-BR" sz="2400" dirty="0" smtClean="0"/>
              <a:t>écnicas </a:t>
            </a:r>
            <a:r>
              <a:rPr lang="pt-BR" sz="2400" dirty="0"/>
              <a:t>modernas de irrigação</a:t>
            </a:r>
            <a:endParaRPr lang="en-GB" sz="2400" dirty="0"/>
          </a:p>
        </p:txBody>
      </p:sp>
      <p:sp>
        <p:nvSpPr>
          <p:cNvPr id="4" name="Rettangolo arrotondato 3"/>
          <p:cNvSpPr/>
          <p:nvPr/>
        </p:nvSpPr>
        <p:spPr>
          <a:xfrm>
            <a:off x="1367792" y="3908490"/>
            <a:ext cx="2405922" cy="6635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t>TRADE-OFF</a:t>
            </a:r>
            <a:endParaRPr lang="en-GB" sz="2400" dirty="0"/>
          </a:p>
        </p:txBody>
      </p:sp>
      <p:sp>
        <p:nvSpPr>
          <p:cNvPr id="6" name="AutoShape 2" descr="Risultati immagini per water treat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AutoShape 4" descr="Risultati immagini per water treat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AutoShape 6" descr="Risultati immagini per water treatme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200" name="Picture 8" descr="https://www.croda.com/mediaassets/images/corporate/products-and-markets/water-treatment.jpg?h=1920&amp;la=en-gb&amp;focalpointcrop=1&amp;xratio=0&amp;yratio=0&amp;dmc=1&amp;hash=A950508F5D7BDEA5C3DE12C509A4B91ABDDB003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6527" y="160337"/>
            <a:ext cx="3303473" cy="2094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1851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pt-PT" dirty="0"/>
              <a:t>ÁGUA PARA A ENERGIA</a:t>
            </a:r>
            <a:r>
              <a:rPr lang="en-GB" dirty="0" smtClean="0"/>
              <a:t/>
            </a:r>
            <a:br>
              <a:rPr lang="en-GB" dirty="0" smtClean="0"/>
            </a:br>
            <a:endParaRPr lang="it-IT" dirty="0"/>
          </a:p>
        </p:txBody>
      </p:sp>
      <p:sp>
        <p:nvSpPr>
          <p:cNvPr id="3" name="Segnaposto contenuto 2"/>
          <p:cNvSpPr>
            <a:spLocks noGrp="1"/>
          </p:cNvSpPr>
          <p:nvPr>
            <p:ph idx="1"/>
          </p:nvPr>
        </p:nvSpPr>
        <p:spPr>
          <a:xfrm>
            <a:off x="1001486" y="1526174"/>
            <a:ext cx="10428514" cy="4816569"/>
          </a:xfrm>
        </p:spPr>
        <p:txBody>
          <a:bodyPr>
            <a:noAutofit/>
          </a:bodyPr>
          <a:lstStyle/>
          <a:p>
            <a:r>
              <a:rPr lang="pt-BR" sz="2400" dirty="0" smtClean="0"/>
              <a:t>Necessidades crescerão </a:t>
            </a:r>
            <a:r>
              <a:rPr lang="pt-BR" sz="2400" dirty="0"/>
              <a:t>ao dobro da taxa de demanda de energia.</a:t>
            </a:r>
            <a:endParaRPr lang="it-IT" sz="2400" dirty="0"/>
          </a:p>
          <a:p>
            <a:r>
              <a:rPr lang="pt-BR" sz="2400" dirty="0"/>
              <a:t>M</a:t>
            </a:r>
            <a:r>
              <a:rPr lang="pt-BR" sz="2400" dirty="0" smtClean="0"/>
              <a:t>ineração </a:t>
            </a:r>
            <a:r>
              <a:rPr lang="pt-BR" sz="2400" dirty="0"/>
              <a:t>de carvão, </a:t>
            </a:r>
            <a:r>
              <a:rPr lang="pt-BR" sz="2400" dirty="0" smtClean="0"/>
              <a:t>refinação </a:t>
            </a:r>
            <a:r>
              <a:rPr lang="pt-BR" sz="2400" dirty="0"/>
              <a:t>de </a:t>
            </a:r>
            <a:r>
              <a:rPr lang="pt-BR" sz="2400" dirty="0" smtClean="0"/>
              <a:t>gasolina</a:t>
            </a:r>
          </a:p>
          <a:p>
            <a:r>
              <a:rPr lang="pt-BR" sz="2400" dirty="0"/>
              <a:t>G</a:t>
            </a:r>
            <a:r>
              <a:rPr lang="pt-BR" sz="2400" dirty="0" smtClean="0"/>
              <a:t>eração </a:t>
            </a:r>
            <a:r>
              <a:rPr lang="pt-BR" sz="2400" dirty="0"/>
              <a:t>e distribuição de eletricidade </a:t>
            </a:r>
            <a:endParaRPr lang="pt-BR" sz="2400" dirty="0" smtClean="0"/>
          </a:p>
          <a:p>
            <a:r>
              <a:rPr lang="pt-BR" sz="2400" dirty="0" smtClean="0"/>
              <a:t>Refrigeração </a:t>
            </a:r>
            <a:r>
              <a:rPr lang="en-GB" sz="2400" dirty="0" err="1" smtClean="0"/>
              <a:t>nas</a:t>
            </a:r>
            <a:r>
              <a:rPr lang="en-GB" sz="2400" dirty="0" smtClean="0"/>
              <a:t> </a:t>
            </a:r>
            <a:r>
              <a:rPr lang="en-GB" sz="2400" dirty="0" err="1" smtClean="0"/>
              <a:t>instalações</a:t>
            </a:r>
            <a:r>
              <a:rPr lang="en-GB" sz="2400" dirty="0"/>
              <a:t> </a:t>
            </a:r>
            <a:r>
              <a:rPr lang="en-GB" sz="2400" dirty="0" err="1" smtClean="0"/>
              <a:t>termoeléctricas</a:t>
            </a:r>
            <a:r>
              <a:rPr lang="en-GB" sz="2400" dirty="0" smtClean="0"/>
              <a:t> </a:t>
            </a:r>
            <a:r>
              <a:rPr lang="en-GB" sz="2400" dirty="0"/>
              <a:t>(40</a:t>
            </a:r>
            <a:r>
              <a:rPr lang="en-GB" sz="2400" dirty="0" smtClean="0"/>
              <a:t>% da </a:t>
            </a:r>
            <a:r>
              <a:rPr lang="en-GB" sz="2400" dirty="0" err="1" smtClean="0"/>
              <a:t>retirada</a:t>
            </a:r>
            <a:r>
              <a:rPr lang="en-GB" sz="2400" dirty="0" smtClean="0"/>
              <a:t> total EU </a:t>
            </a:r>
            <a:r>
              <a:rPr lang="en-GB" sz="2400" dirty="0" err="1" smtClean="0"/>
              <a:t>eUSA</a:t>
            </a:r>
            <a:r>
              <a:rPr lang="en-GB" sz="2400" dirty="0" smtClean="0"/>
              <a:t>)</a:t>
            </a:r>
          </a:p>
          <a:p>
            <a:endParaRPr lang="en-GB" sz="2400" b="1" dirty="0" smtClean="0"/>
          </a:p>
          <a:p>
            <a:pPr marL="0" indent="0">
              <a:buNone/>
            </a:pPr>
            <a:endParaRPr lang="en-GB" sz="2400" dirty="0" smtClean="0"/>
          </a:p>
          <a:p>
            <a:pPr marL="0" indent="0">
              <a:buNone/>
            </a:pPr>
            <a:endParaRPr lang="en-GB" sz="2400" dirty="0" smtClean="0"/>
          </a:p>
          <a:p>
            <a:r>
              <a:rPr lang="en-GB" sz="2400" dirty="0" err="1" smtClean="0"/>
              <a:t>Biocombustíveis</a:t>
            </a:r>
            <a:endParaRPr lang="en-GB" sz="2400" dirty="0" smtClean="0"/>
          </a:p>
          <a:p>
            <a:r>
              <a:rPr lang="en-GB" sz="2400" dirty="0" err="1" smtClean="0"/>
              <a:t>Centrais</a:t>
            </a:r>
            <a:r>
              <a:rPr lang="en-GB" sz="2400" dirty="0" smtClean="0"/>
              <a:t> </a:t>
            </a:r>
            <a:r>
              <a:rPr lang="en-GB" sz="2400" dirty="0" err="1" smtClean="0"/>
              <a:t>hidroeléctricas</a:t>
            </a:r>
            <a:endParaRPr lang="en-GB" sz="2400" dirty="0" smtClean="0"/>
          </a:p>
          <a:p>
            <a:r>
              <a:rPr lang="pt-BR" sz="2400" dirty="0" smtClean="0"/>
              <a:t>Políticas </a:t>
            </a:r>
            <a:r>
              <a:rPr lang="pt-BR" sz="2400" dirty="0"/>
              <a:t>de mitigação da mudança climática</a:t>
            </a:r>
            <a:br>
              <a:rPr lang="pt-BR" sz="2400" dirty="0"/>
            </a:br>
            <a:endParaRPr lang="it-IT" sz="2400" dirty="0"/>
          </a:p>
        </p:txBody>
      </p:sp>
      <p:sp>
        <p:nvSpPr>
          <p:cNvPr id="4" name="Rettangolo arrotondato 3"/>
          <p:cNvSpPr/>
          <p:nvPr/>
        </p:nvSpPr>
        <p:spPr>
          <a:xfrm>
            <a:off x="1251678" y="4064099"/>
            <a:ext cx="2405922" cy="6635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t>TRADE-OFF</a:t>
            </a:r>
            <a:endParaRPr lang="en-GB" sz="2400" dirty="0"/>
          </a:p>
        </p:txBody>
      </p:sp>
      <p:pic>
        <p:nvPicPr>
          <p:cNvPr id="5" name="Immagine 4"/>
          <p:cNvPicPr>
            <a:picLocks noChangeAspect="1"/>
          </p:cNvPicPr>
          <p:nvPr/>
        </p:nvPicPr>
        <p:blipFill>
          <a:blip r:embed="rId3"/>
          <a:stretch>
            <a:fillRect/>
          </a:stretch>
        </p:blipFill>
        <p:spPr>
          <a:xfrm>
            <a:off x="6908397" y="3692908"/>
            <a:ext cx="4189725" cy="2791725"/>
          </a:xfrm>
          <a:prstGeom prst="rect">
            <a:avLst/>
          </a:prstGeom>
        </p:spPr>
      </p:pic>
    </p:spTree>
    <p:extLst>
      <p:ext uri="{BB962C8B-B14F-4D97-AF65-F5344CB8AC3E}">
        <p14:creationId xmlns:p14="http://schemas.microsoft.com/office/powerpoint/2010/main" val="684511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agenda</a:t>
            </a:r>
          </a:p>
        </p:txBody>
      </p:sp>
      <p:sp>
        <p:nvSpPr>
          <p:cNvPr id="3" name="Segnaposto contenuto 2"/>
          <p:cNvSpPr>
            <a:spLocks noGrp="1"/>
          </p:cNvSpPr>
          <p:nvPr>
            <p:ph idx="1"/>
          </p:nvPr>
        </p:nvSpPr>
        <p:spPr/>
        <p:txBody>
          <a:bodyPr>
            <a:normAutofit/>
          </a:bodyPr>
          <a:lstStyle/>
          <a:p>
            <a:pPr>
              <a:buFont typeface="Wingdings" panose="05000000000000000000" pitchFamily="2" charset="2"/>
              <a:buChar char="q"/>
            </a:pPr>
            <a:r>
              <a:rPr lang="pt-BR" sz="2800" dirty="0" smtClean="0"/>
              <a:t> Os </a:t>
            </a:r>
            <a:r>
              <a:rPr lang="pt-BR" sz="2800" dirty="0"/>
              <a:t>três setores</a:t>
            </a:r>
          </a:p>
          <a:p>
            <a:pPr>
              <a:buFont typeface="Wingdings" panose="05000000000000000000" pitchFamily="2" charset="2"/>
              <a:buChar char="q"/>
            </a:pPr>
            <a:r>
              <a:rPr lang="pt-BR" sz="2800" dirty="0" smtClean="0"/>
              <a:t> O </a:t>
            </a:r>
            <a:r>
              <a:rPr lang="pt-BR" sz="2800" dirty="0"/>
              <a:t>nexo</a:t>
            </a:r>
          </a:p>
          <a:p>
            <a:pPr>
              <a:buFont typeface="Wingdings" panose="05000000000000000000" pitchFamily="2" charset="2"/>
              <a:buChar char="q"/>
            </a:pPr>
            <a:r>
              <a:rPr lang="pt-BR" sz="2800" dirty="0" smtClean="0"/>
              <a:t> O </a:t>
            </a:r>
            <a:r>
              <a:rPr lang="pt-BR" sz="2800" dirty="0"/>
              <a:t>contexto global</a:t>
            </a:r>
          </a:p>
          <a:p>
            <a:pPr>
              <a:buFont typeface="Wingdings" panose="05000000000000000000" pitchFamily="2" charset="2"/>
              <a:buChar char="q"/>
            </a:pPr>
            <a:r>
              <a:rPr lang="pt-BR" sz="2800" dirty="0" smtClean="0"/>
              <a:t> O </a:t>
            </a:r>
            <a:r>
              <a:rPr lang="pt-BR" sz="2800" dirty="0"/>
              <a:t>papel do engenheiro</a:t>
            </a:r>
          </a:p>
          <a:p>
            <a:pPr>
              <a:buFont typeface="Wingdings" panose="05000000000000000000" pitchFamily="2" charset="2"/>
              <a:buChar char="q"/>
            </a:pPr>
            <a:r>
              <a:rPr lang="pt-BR" sz="2800" dirty="0" smtClean="0"/>
              <a:t> Os </a:t>
            </a:r>
            <a:r>
              <a:rPr lang="pt-BR" sz="2800" dirty="0"/>
              <a:t>desafios do futuro</a:t>
            </a:r>
          </a:p>
          <a:p>
            <a:pPr>
              <a:buFont typeface="Wingdings" panose="05000000000000000000" pitchFamily="2" charset="2"/>
              <a:buChar char="q"/>
            </a:pPr>
            <a:endParaRPr lang="it-IT" sz="2800" dirty="0"/>
          </a:p>
        </p:txBody>
      </p:sp>
    </p:spTree>
    <p:extLst>
      <p:ext uri="{BB962C8B-B14F-4D97-AF65-F5344CB8AC3E}">
        <p14:creationId xmlns:p14="http://schemas.microsoft.com/office/powerpoint/2010/main" val="2204178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hidroelétrica</a:t>
            </a:r>
            <a:endParaRPr lang="it-IT" dirty="0"/>
          </a:p>
        </p:txBody>
      </p:sp>
      <p:sp>
        <p:nvSpPr>
          <p:cNvPr id="3" name="Segnaposto contenuto 2"/>
          <p:cNvSpPr>
            <a:spLocks noGrp="1"/>
          </p:cNvSpPr>
          <p:nvPr>
            <p:ph idx="1"/>
          </p:nvPr>
        </p:nvSpPr>
        <p:spPr>
          <a:xfrm>
            <a:off x="1135564" y="1724199"/>
            <a:ext cx="10178322" cy="3593591"/>
          </a:xfrm>
        </p:spPr>
        <p:txBody>
          <a:bodyPr>
            <a:noAutofit/>
          </a:bodyPr>
          <a:lstStyle/>
          <a:p>
            <a:r>
              <a:rPr lang="en-GB" sz="2400" dirty="0" err="1" smtClean="0"/>
              <a:t>Resposta</a:t>
            </a:r>
            <a:r>
              <a:rPr lang="en-GB" sz="2400" dirty="0" smtClean="0"/>
              <a:t> </a:t>
            </a:r>
            <a:r>
              <a:rPr lang="it-IT" sz="2400" dirty="0" err="1" smtClean="0"/>
              <a:t>ao</a:t>
            </a:r>
            <a:r>
              <a:rPr lang="it-IT" sz="2400" dirty="0" smtClean="0"/>
              <a:t> </a:t>
            </a:r>
            <a:r>
              <a:rPr lang="pt-BR" sz="2400" dirty="0" smtClean="0"/>
              <a:t>aumento </a:t>
            </a:r>
            <a:r>
              <a:rPr lang="pt-BR" sz="2400" dirty="0"/>
              <a:t>dos preços da energia e </a:t>
            </a:r>
            <a:r>
              <a:rPr lang="pt-BR" sz="2400" dirty="0" smtClean="0"/>
              <a:t>ao </a:t>
            </a:r>
            <a:r>
              <a:rPr lang="pt-BR" sz="2400" dirty="0"/>
              <a:t>foco crescente na energia limpa</a:t>
            </a:r>
            <a:r>
              <a:rPr lang="en-GB" sz="2400" dirty="0" smtClean="0"/>
              <a:t> </a:t>
            </a:r>
            <a:r>
              <a:rPr lang="en-GB" sz="2400" dirty="0" smtClean="0">
                <a:sym typeface="Wingdings" panose="05000000000000000000" pitchFamily="2" charset="2"/>
              </a:rPr>
              <a:t> </a:t>
            </a:r>
            <a:r>
              <a:rPr lang="pt-BR" sz="2400" dirty="0"/>
              <a:t>Não produz dióxido de </a:t>
            </a:r>
            <a:r>
              <a:rPr lang="pt-BR" sz="2400" dirty="0" smtClean="0"/>
              <a:t>carbono, </a:t>
            </a:r>
            <a:r>
              <a:rPr lang="pt-BR" sz="2400" dirty="0"/>
              <a:t>resíduos sólidos ou líquidos </a:t>
            </a:r>
            <a:endParaRPr lang="pt-BR" sz="2400" dirty="0" smtClean="0"/>
          </a:p>
          <a:p>
            <a:r>
              <a:rPr lang="pt-BR" sz="2400" dirty="0"/>
              <a:t>16% das necessidades mundiais </a:t>
            </a:r>
            <a:endParaRPr lang="pt-BR" sz="2400" dirty="0" smtClean="0"/>
          </a:p>
          <a:p>
            <a:r>
              <a:rPr lang="en-GB" sz="2400" dirty="0" err="1" smtClean="0"/>
              <a:t>Utilizo</a:t>
            </a:r>
            <a:r>
              <a:rPr lang="en-GB" sz="2400" dirty="0" smtClean="0"/>
              <a:t> “</a:t>
            </a:r>
            <a:r>
              <a:rPr lang="en-GB" sz="2400" dirty="0" err="1" smtClean="0"/>
              <a:t>não</a:t>
            </a:r>
            <a:r>
              <a:rPr lang="en-GB" sz="2400" dirty="0" smtClean="0"/>
              <a:t> </a:t>
            </a:r>
            <a:r>
              <a:rPr lang="en-GB" sz="2400" dirty="0" err="1" smtClean="0"/>
              <a:t>consuntivo</a:t>
            </a:r>
            <a:r>
              <a:rPr lang="en-GB" sz="2400" dirty="0" smtClean="0"/>
              <a:t>”</a:t>
            </a:r>
          </a:p>
          <a:p>
            <a:r>
              <a:rPr lang="en-GB" sz="2400" dirty="0"/>
              <a:t>Interfere </a:t>
            </a:r>
            <a:r>
              <a:rPr lang="en-GB" sz="2400" dirty="0" smtClean="0"/>
              <a:t>com </a:t>
            </a:r>
            <a:r>
              <a:rPr lang="en-GB" sz="2400" dirty="0" err="1" smtClean="0"/>
              <a:t>os</a:t>
            </a:r>
            <a:r>
              <a:rPr lang="en-GB" sz="2400" dirty="0" smtClean="0"/>
              <a:t> </a:t>
            </a:r>
            <a:r>
              <a:rPr lang="en-GB" sz="2400" dirty="0" err="1" smtClean="0"/>
              <a:t>fluxos</a:t>
            </a:r>
            <a:r>
              <a:rPr lang="en-GB" sz="2400" dirty="0" smtClean="0"/>
              <a:t> de </a:t>
            </a:r>
            <a:r>
              <a:rPr lang="en-GB" sz="2400" dirty="0" err="1" smtClean="0"/>
              <a:t>água</a:t>
            </a:r>
            <a:r>
              <a:rPr lang="en-GB" sz="2400" dirty="0" smtClean="0"/>
              <a:t> </a:t>
            </a:r>
            <a:r>
              <a:rPr lang="en-GB" sz="2400" dirty="0" err="1" smtClean="0"/>
              <a:t>existentes</a:t>
            </a:r>
            <a:r>
              <a:rPr lang="en-GB" sz="2400" dirty="0" smtClean="0">
                <a:sym typeface="Wingdings" panose="05000000000000000000" pitchFamily="2" charset="2"/>
              </a:rPr>
              <a:t> </a:t>
            </a:r>
            <a:r>
              <a:rPr lang="it-IT" sz="2400" dirty="0" err="1" smtClean="0">
                <a:sym typeface="Wingdings" panose="05000000000000000000" pitchFamily="2" charset="2"/>
              </a:rPr>
              <a:t>I</a:t>
            </a:r>
            <a:r>
              <a:rPr lang="it-IT" sz="2400" dirty="0" err="1" smtClean="0"/>
              <a:t>mpacto</a:t>
            </a:r>
            <a:r>
              <a:rPr lang="it-IT" sz="2400" dirty="0" smtClean="0"/>
              <a:t> </a:t>
            </a:r>
            <a:r>
              <a:rPr lang="it-IT" sz="2400" dirty="0"/>
              <a:t>nos </a:t>
            </a:r>
            <a:r>
              <a:rPr lang="it-IT" sz="2400" dirty="0" err="1" smtClean="0"/>
              <a:t>ecossistemas</a:t>
            </a:r>
            <a:endParaRPr lang="it-IT" sz="2400" dirty="0" smtClean="0"/>
          </a:p>
          <a:p>
            <a:r>
              <a:rPr lang="pt-BR" sz="2400" dirty="0"/>
              <a:t>G</a:t>
            </a:r>
            <a:r>
              <a:rPr lang="pt-BR" sz="2400" dirty="0" smtClean="0"/>
              <a:t>randes </a:t>
            </a:r>
            <a:r>
              <a:rPr lang="pt-BR" sz="2400" dirty="0"/>
              <a:t>requisitos de terra </a:t>
            </a:r>
            <a:endParaRPr lang="pt-BR" sz="2400" dirty="0" smtClean="0"/>
          </a:p>
          <a:p>
            <a:r>
              <a:rPr lang="pt-BR" sz="2400" dirty="0"/>
              <a:t>D</a:t>
            </a:r>
            <a:r>
              <a:rPr lang="pt-BR" sz="2400" dirty="0" smtClean="0"/>
              <a:t>eslocalização </a:t>
            </a:r>
            <a:r>
              <a:rPr lang="pt-BR" sz="2400" dirty="0"/>
              <a:t>de atividades e </a:t>
            </a:r>
            <a:r>
              <a:rPr lang="pt-BR" sz="2400" dirty="0" smtClean="0"/>
              <a:t>pessoas</a:t>
            </a:r>
          </a:p>
          <a:p>
            <a:r>
              <a:rPr lang="pt-BR" sz="2400" dirty="0"/>
              <a:t>P</a:t>
            </a:r>
            <a:r>
              <a:rPr lang="pt-BR" sz="2400" dirty="0" smtClean="0"/>
              <a:t>erda </a:t>
            </a:r>
            <a:r>
              <a:rPr lang="pt-BR" sz="2400" dirty="0"/>
              <a:t>por evaporação </a:t>
            </a:r>
            <a:endParaRPr lang="pt-BR" sz="2400" dirty="0" smtClean="0"/>
          </a:p>
          <a:p>
            <a:r>
              <a:rPr lang="en-GB" sz="2400" dirty="0" err="1" smtClean="0"/>
              <a:t>Conflitos</a:t>
            </a:r>
            <a:r>
              <a:rPr lang="en-GB" sz="2400" dirty="0" smtClean="0"/>
              <a:t> com </a:t>
            </a:r>
            <a:r>
              <a:rPr lang="en-GB" sz="2400" dirty="0" err="1" smtClean="0"/>
              <a:t>os</a:t>
            </a:r>
            <a:r>
              <a:rPr lang="en-GB" sz="2400" dirty="0" smtClean="0"/>
              <a:t> </a:t>
            </a:r>
            <a:r>
              <a:rPr lang="en-GB" sz="2400" dirty="0" err="1" smtClean="0"/>
              <a:t>usos</a:t>
            </a:r>
            <a:r>
              <a:rPr lang="en-GB" sz="2400" dirty="0" smtClean="0"/>
              <a:t> a </a:t>
            </a:r>
            <a:r>
              <a:rPr lang="en-GB" sz="2400" dirty="0" err="1" smtClean="0"/>
              <a:t>jusante</a:t>
            </a:r>
            <a:endParaRPr lang="en-GB" sz="2400" dirty="0" smtClean="0"/>
          </a:p>
        </p:txBody>
      </p:sp>
      <p:pic>
        <p:nvPicPr>
          <p:cNvPr id="9" name="Immagine 8"/>
          <p:cNvPicPr>
            <a:picLocks noChangeAspect="1"/>
          </p:cNvPicPr>
          <p:nvPr/>
        </p:nvPicPr>
        <p:blipFill>
          <a:blip r:embed="rId2"/>
          <a:stretch>
            <a:fillRect/>
          </a:stretch>
        </p:blipFill>
        <p:spPr>
          <a:xfrm>
            <a:off x="7087625" y="4249394"/>
            <a:ext cx="3617161" cy="2410210"/>
          </a:xfrm>
          <a:prstGeom prst="rect">
            <a:avLst/>
          </a:prstGeom>
        </p:spPr>
      </p:pic>
    </p:spTree>
    <p:extLst>
      <p:ext uri="{BB962C8B-B14F-4D97-AF65-F5344CB8AC3E}">
        <p14:creationId xmlns:p14="http://schemas.microsoft.com/office/powerpoint/2010/main" val="39247174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a:stretch>
            <a:fillRect/>
          </a:stretch>
        </p:blipFill>
        <p:spPr>
          <a:xfrm>
            <a:off x="566057" y="0"/>
            <a:ext cx="11364686" cy="6858000"/>
          </a:xfrm>
          <a:prstGeom prst="rect">
            <a:avLst/>
          </a:prstGeom>
        </p:spPr>
      </p:pic>
    </p:spTree>
    <p:extLst>
      <p:ext uri="{BB962C8B-B14F-4D97-AF65-F5344CB8AC3E}">
        <p14:creationId xmlns:p14="http://schemas.microsoft.com/office/powerpoint/2010/main" val="39677200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ALIMENTOS-ENERGIA</a:t>
            </a:r>
            <a:endParaRPr lang="it-IT" dirty="0"/>
          </a:p>
        </p:txBody>
      </p:sp>
      <p:sp>
        <p:nvSpPr>
          <p:cNvPr id="3" name="Segnaposto contenuto 2"/>
          <p:cNvSpPr>
            <a:spLocks noGrp="1"/>
          </p:cNvSpPr>
          <p:nvPr>
            <p:ph idx="1"/>
          </p:nvPr>
        </p:nvSpPr>
        <p:spPr>
          <a:xfrm>
            <a:off x="1177587" y="1496164"/>
            <a:ext cx="3436075" cy="4105369"/>
          </a:xfrm>
        </p:spPr>
        <p:txBody>
          <a:bodyPr>
            <a:noAutofit/>
          </a:bodyPr>
          <a:lstStyle/>
          <a:p>
            <a:endParaRPr lang="it-IT" sz="2400" dirty="0" smtClean="0"/>
          </a:p>
          <a:p>
            <a:pPr marL="0" indent="0">
              <a:buNone/>
            </a:pPr>
            <a:endParaRPr lang="it-IT" sz="2400" dirty="0" smtClean="0"/>
          </a:p>
          <a:p>
            <a:r>
              <a:rPr lang="it-IT" sz="2400" dirty="0"/>
              <a:t>Madeira para </a:t>
            </a:r>
            <a:r>
              <a:rPr lang="it-IT" sz="2400" dirty="0" err="1" smtClean="0"/>
              <a:t>combustão</a:t>
            </a:r>
            <a:endParaRPr lang="it-IT" sz="2400" dirty="0" smtClean="0"/>
          </a:p>
          <a:p>
            <a:r>
              <a:rPr lang="pt-BR" sz="2400" dirty="0"/>
              <a:t>Bombeamento de águas subterrâneas </a:t>
            </a:r>
            <a:endParaRPr lang="pt-BR" sz="2400" dirty="0" smtClean="0"/>
          </a:p>
          <a:p>
            <a:r>
              <a:rPr lang="it-IT" sz="2400" dirty="0" err="1" smtClean="0"/>
              <a:t>Máquinas</a:t>
            </a:r>
            <a:endParaRPr lang="it-IT" sz="2400" dirty="0" smtClean="0"/>
          </a:p>
          <a:p>
            <a:r>
              <a:rPr lang="en-GB" sz="2400" dirty="0" err="1" smtClean="0"/>
              <a:t>Processamento</a:t>
            </a:r>
            <a:r>
              <a:rPr lang="en-GB" sz="2400" dirty="0"/>
              <a:t> </a:t>
            </a:r>
            <a:r>
              <a:rPr lang="en-GB" sz="2400" dirty="0" err="1"/>
              <a:t>após</a:t>
            </a:r>
            <a:r>
              <a:rPr lang="en-GB" sz="2400" dirty="0"/>
              <a:t> </a:t>
            </a:r>
            <a:r>
              <a:rPr lang="en-GB" sz="2400" dirty="0" err="1"/>
              <a:t>colheita</a:t>
            </a:r>
            <a:endParaRPr lang="en-GB" sz="2400" dirty="0" smtClean="0"/>
          </a:p>
          <a:p>
            <a:r>
              <a:rPr lang="it-IT" sz="2400" dirty="0" err="1" smtClean="0"/>
              <a:t>Transporte</a:t>
            </a:r>
            <a:endParaRPr lang="it-IT" sz="2400" dirty="0" smtClean="0"/>
          </a:p>
          <a:p>
            <a:r>
              <a:rPr lang="it-IT" sz="2400" dirty="0" err="1" smtClean="0"/>
              <a:t>Fertilizante</a:t>
            </a:r>
            <a:r>
              <a:rPr lang="it-IT" sz="2400" dirty="0" smtClean="0"/>
              <a:t> </a:t>
            </a:r>
          </a:p>
          <a:p>
            <a:pPr marL="0" indent="0">
              <a:buNone/>
            </a:pPr>
            <a:endParaRPr lang="it-IT" sz="2400" dirty="0"/>
          </a:p>
          <a:p>
            <a:endParaRPr lang="it-IT" sz="2400" dirty="0" smtClean="0"/>
          </a:p>
        </p:txBody>
      </p:sp>
      <p:sp>
        <p:nvSpPr>
          <p:cNvPr id="4" name="Rettangolo arrotondato 3"/>
          <p:cNvSpPr/>
          <p:nvPr/>
        </p:nvSpPr>
        <p:spPr>
          <a:xfrm>
            <a:off x="1251678" y="1812037"/>
            <a:ext cx="2752765" cy="63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smtClean="0"/>
              <a:t>ENERGIA PARA ALIMENTOS</a:t>
            </a:r>
            <a:endParaRPr lang="it-IT" sz="2000" dirty="0"/>
          </a:p>
        </p:txBody>
      </p:sp>
      <p:sp>
        <p:nvSpPr>
          <p:cNvPr id="5" name="Rettangolo arrotondato 4"/>
          <p:cNvSpPr/>
          <p:nvPr/>
        </p:nvSpPr>
        <p:spPr>
          <a:xfrm>
            <a:off x="4380019" y="1808873"/>
            <a:ext cx="2604584" cy="63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smtClean="0"/>
              <a:t>ALIMENTOS PARA ENERGIA</a:t>
            </a:r>
            <a:endParaRPr lang="it-IT" sz="2000" dirty="0"/>
          </a:p>
        </p:txBody>
      </p:sp>
      <p:sp>
        <p:nvSpPr>
          <p:cNvPr id="15" name="Segnaposto contenuto 2"/>
          <p:cNvSpPr txBox="1">
            <a:spLocks/>
          </p:cNvSpPr>
          <p:nvPr/>
        </p:nvSpPr>
        <p:spPr>
          <a:xfrm>
            <a:off x="4380019" y="1640089"/>
            <a:ext cx="3436075" cy="4105369"/>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endParaRPr lang="it-IT" sz="2400" dirty="0" smtClean="0"/>
          </a:p>
          <a:p>
            <a:pPr marL="0" indent="0">
              <a:buFont typeface="Arial" panose="020B0604020202020204" pitchFamily="34" charset="0"/>
              <a:buNone/>
            </a:pPr>
            <a:endParaRPr lang="it-IT" sz="2400" dirty="0" smtClean="0"/>
          </a:p>
          <a:p>
            <a:r>
              <a:rPr lang="it-IT" sz="2400" dirty="0" err="1" smtClean="0"/>
              <a:t>Biocombustível</a:t>
            </a:r>
            <a:endParaRPr lang="it-IT" sz="2400" dirty="0" smtClean="0"/>
          </a:p>
        </p:txBody>
      </p:sp>
      <p:pic>
        <p:nvPicPr>
          <p:cNvPr id="1026" name="Picture 2" descr="Risultati immagini per food 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2909" y="1857167"/>
            <a:ext cx="4402667" cy="3302000"/>
          </a:xfrm>
          <a:prstGeom prst="rect">
            <a:avLst/>
          </a:prstGeom>
          <a:noFill/>
          <a:extLst>
            <a:ext uri="{909E8E84-426E-40DD-AFC4-6F175D3DCCD1}">
              <a14:hiddenFill xmlns:a14="http://schemas.microsoft.com/office/drawing/2010/main">
                <a:solidFill>
                  <a:srgbClr val="FFFFFF"/>
                </a:solidFill>
              </a14:hiddenFill>
            </a:ext>
          </a:extLst>
        </p:spPr>
      </p:pic>
      <p:sp>
        <p:nvSpPr>
          <p:cNvPr id="18" name="Rettangolo arrotondato 17"/>
          <p:cNvSpPr/>
          <p:nvPr/>
        </p:nvSpPr>
        <p:spPr>
          <a:xfrm>
            <a:off x="5265683" y="5468760"/>
            <a:ext cx="6301467" cy="1139688"/>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t>I</a:t>
            </a:r>
            <a:r>
              <a:rPr lang="pt-BR" sz="2000" b="1" dirty="0" smtClean="0"/>
              <a:t>ntensificação </a:t>
            </a:r>
            <a:r>
              <a:rPr lang="pt-BR" sz="2000" b="1" dirty="0"/>
              <a:t>agrícola impulsionada pela energia reduziu consideravelmente a necessidade de novas terras cultivadas e desmatamento</a:t>
            </a:r>
            <a:endParaRPr lang="it-IT" sz="2400" dirty="0"/>
          </a:p>
        </p:txBody>
      </p:sp>
    </p:spTree>
    <p:extLst>
      <p:ext uri="{BB962C8B-B14F-4D97-AF65-F5344CB8AC3E}">
        <p14:creationId xmlns:p14="http://schemas.microsoft.com/office/powerpoint/2010/main" val="34550371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rotWithShape="1">
          <a:blip r:embed="rId3"/>
          <a:srcRect l="7532" t="3802" r="5392" b="8858"/>
          <a:stretch/>
        </p:blipFill>
        <p:spPr>
          <a:xfrm>
            <a:off x="1182413" y="1135118"/>
            <a:ext cx="6842236" cy="4461641"/>
          </a:xfrm>
          <a:prstGeom prst="rect">
            <a:avLst/>
          </a:prstGeom>
        </p:spPr>
      </p:pic>
      <p:sp>
        <p:nvSpPr>
          <p:cNvPr id="6" name="Segnaposto contenuto 2"/>
          <p:cNvSpPr>
            <a:spLocks noGrp="1"/>
          </p:cNvSpPr>
          <p:nvPr>
            <p:ph idx="1"/>
          </p:nvPr>
        </p:nvSpPr>
        <p:spPr>
          <a:xfrm>
            <a:off x="8024649" y="1048407"/>
            <a:ext cx="3771113" cy="4635061"/>
          </a:xfrm>
        </p:spPr>
        <p:txBody>
          <a:bodyPr>
            <a:noAutofit/>
          </a:bodyPr>
          <a:lstStyle/>
          <a:p>
            <a:pPr lvl="0"/>
            <a:r>
              <a:rPr lang="pt-BR" sz="2400" dirty="0"/>
              <a:t>A</a:t>
            </a:r>
            <a:r>
              <a:rPr lang="pt-BR" sz="2400" dirty="0" smtClean="0"/>
              <a:t>gricultura cada </a:t>
            </a:r>
            <a:r>
              <a:rPr lang="pt-BR" sz="2400" dirty="0"/>
              <a:t>vez mais intensiva no consumo de energia </a:t>
            </a:r>
            <a:endParaRPr lang="pt-BR" sz="2400" dirty="0" smtClean="0"/>
          </a:p>
          <a:p>
            <a:pPr lvl="0"/>
            <a:r>
              <a:rPr lang="pt-BR" sz="2400" dirty="0"/>
              <a:t>D</a:t>
            </a:r>
            <a:r>
              <a:rPr lang="pt-BR" sz="2400" dirty="0" smtClean="0"/>
              <a:t>esenvolvimento </a:t>
            </a:r>
            <a:r>
              <a:rPr lang="pt-BR" sz="2400" dirty="0"/>
              <a:t>de biocombustíveis </a:t>
            </a:r>
            <a:r>
              <a:rPr lang="en-GB" sz="2400" dirty="0" smtClean="0">
                <a:sym typeface="Wingdings" panose="05000000000000000000" pitchFamily="2" charset="2"/>
              </a:rPr>
              <a:t></a:t>
            </a:r>
            <a:r>
              <a:rPr lang="pt-BR" sz="2400" dirty="0"/>
              <a:t>competição direta para terra, água, energia, capital e trabalho entre a produção de alimentos e </a:t>
            </a:r>
            <a:r>
              <a:rPr lang="pt-BR" sz="2400" dirty="0" smtClean="0"/>
              <a:t>energia;</a:t>
            </a:r>
          </a:p>
          <a:p>
            <a:pPr lvl="0"/>
            <a:r>
              <a:rPr lang="pt-BR" sz="2400" dirty="0"/>
              <a:t>A</a:t>
            </a:r>
            <a:r>
              <a:rPr lang="pt-BR" sz="2400" dirty="0" smtClean="0"/>
              <a:t>umento </a:t>
            </a:r>
            <a:r>
              <a:rPr lang="pt-BR" sz="2400" dirty="0"/>
              <a:t>dos preços dos fertilizantes e combustíveis </a:t>
            </a:r>
            <a:endParaRPr lang="en-GB" sz="2400" dirty="0" smtClean="0"/>
          </a:p>
        </p:txBody>
      </p:sp>
    </p:spTree>
    <p:extLst>
      <p:ext uri="{BB962C8B-B14F-4D97-AF65-F5344CB8AC3E}">
        <p14:creationId xmlns:p14="http://schemas.microsoft.com/office/powerpoint/2010/main" val="16286182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5400" dirty="0" err="1"/>
              <a:t>Biocombustível</a:t>
            </a:r>
            <a:endParaRPr lang="it-IT" sz="5400" dirty="0"/>
          </a:p>
        </p:txBody>
      </p:sp>
      <p:sp>
        <p:nvSpPr>
          <p:cNvPr id="3" name="Segnaposto contenuto 2"/>
          <p:cNvSpPr>
            <a:spLocks noGrp="1"/>
          </p:cNvSpPr>
          <p:nvPr>
            <p:ph idx="1"/>
          </p:nvPr>
        </p:nvSpPr>
        <p:spPr>
          <a:xfrm>
            <a:off x="1501230" y="2457841"/>
            <a:ext cx="9263922" cy="3593591"/>
          </a:xfrm>
        </p:spPr>
        <p:txBody>
          <a:bodyPr>
            <a:noAutofit/>
          </a:bodyPr>
          <a:lstStyle/>
          <a:p>
            <a:r>
              <a:rPr lang="pt-BR" sz="2800" dirty="0"/>
              <a:t>C</a:t>
            </a:r>
            <a:r>
              <a:rPr lang="pt-BR" sz="2800" dirty="0" smtClean="0"/>
              <a:t>ana-de-açúcar e milho</a:t>
            </a:r>
          </a:p>
          <a:p>
            <a:r>
              <a:rPr lang="en-GB" sz="2800" dirty="0" err="1" smtClean="0"/>
              <a:t>Reduz</a:t>
            </a:r>
            <a:r>
              <a:rPr lang="en-GB" sz="2800" dirty="0" smtClean="0"/>
              <a:t> a </a:t>
            </a:r>
            <a:r>
              <a:rPr lang="en-GB" sz="2800" dirty="0" err="1" smtClean="0"/>
              <a:t>dependência</a:t>
            </a:r>
            <a:r>
              <a:rPr lang="en-GB" sz="2800" dirty="0" smtClean="0"/>
              <a:t> do </a:t>
            </a:r>
            <a:r>
              <a:rPr lang="en-GB" sz="2800" dirty="0" err="1" smtClean="0"/>
              <a:t>petróleo</a:t>
            </a:r>
            <a:endParaRPr lang="en-GB" sz="2800" dirty="0" smtClean="0"/>
          </a:p>
          <a:p>
            <a:r>
              <a:rPr lang="en-GB" sz="2800" dirty="0" smtClean="0"/>
              <a:t>“</a:t>
            </a:r>
            <a:r>
              <a:rPr lang="en-GB" sz="2800" dirty="0"/>
              <a:t>C</a:t>
            </a:r>
            <a:r>
              <a:rPr lang="en-GB" sz="2800" dirty="0" smtClean="0"/>
              <a:t>arbon neutral”</a:t>
            </a:r>
            <a:r>
              <a:rPr lang="en-GB" sz="2800" dirty="0" smtClean="0">
                <a:sym typeface="Wingdings" panose="05000000000000000000" pitchFamily="2" charset="2"/>
              </a:rPr>
              <a:t> </a:t>
            </a:r>
            <a:r>
              <a:rPr lang="pt-PT" sz="2800" dirty="0" smtClean="0"/>
              <a:t>reduz as emissões de gases de efeito estufa</a:t>
            </a:r>
          </a:p>
          <a:p>
            <a:r>
              <a:rPr lang="pt-PT" sz="2800" dirty="0" smtClean="0"/>
              <a:t> </a:t>
            </a:r>
            <a:r>
              <a:rPr lang="en-US" sz="2800" dirty="0" err="1"/>
              <a:t>P</a:t>
            </a:r>
            <a:r>
              <a:rPr lang="en-US" sz="2800" dirty="0" err="1" smtClean="0"/>
              <a:t>ode</a:t>
            </a:r>
            <a:r>
              <a:rPr lang="en-US" sz="2800" dirty="0" smtClean="0"/>
              <a:t> </a:t>
            </a:r>
            <a:r>
              <a:rPr lang="en-US" sz="2800" dirty="0" err="1" smtClean="0"/>
              <a:t>fornecer</a:t>
            </a:r>
            <a:r>
              <a:rPr lang="en-US" sz="2800" dirty="0" smtClean="0"/>
              <a:t> </a:t>
            </a:r>
            <a:r>
              <a:rPr lang="en-US" sz="2800" dirty="0" err="1" smtClean="0"/>
              <a:t>novas</a:t>
            </a:r>
            <a:r>
              <a:rPr lang="en-US" sz="2800" dirty="0" smtClean="0"/>
              <a:t> </a:t>
            </a:r>
            <a:r>
              <a:rPr lang="en-US" sz="2800" dirty="0" err="1" smtClean="0"/>
              <a:t>fontes</a:t>
            </a:r>
            <a:r>
              <a:rPr lang="en-US" sz="2800" dirty="0" smtClean="0"/>
              <a:t> de </a:t>
            </a:r>
            <a:r>
              <a:rPr lang="en-US" sz="2800" dirty="0" err="1" smtClean="0"/>
              <a:t>renda</a:t>
            </a:r>
            <a:r>
              <a:rPr lang="en-US" sz="2800" dirty="0" smtClean="0"/>
              <a:t> para </a:t>
            </a:r>
            <a:r>
              <a:rPr lang="en-US" sz="2800" dirty="0" err="1" smtClean="0"/>
              <a:t>agricultores</a:t>
            </a:r>
            <a:endParaRPr lang="en-US" sz="2800" dirty="0" smtClean="0"/>
          </a:p>
        </p:txBody>
      </p:sp>
      <p:pic>
        <p:nvPicPr>
          <p:cNvPr id="2050" name="Picture 2" descr="Risultati immagini per BIOFU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4831" y="0"/>
            <a:ext cx="4445065" cy="263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7146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5400" dirty="0" err="1"/>
              <a:t>Biocombustível</a:t>
            </a:r>
            <a:endParaRPr lang="it-IT" sz="5400" dirty="0"/>
          </a:p>
        </p:txBody>
      </p:sp>
      <p:sp>
        <p:nvSpPr>
          <p:cNvPr id="3" name="Segnaposto contenuto 2"/>
          <p:cNvSpPr>
            <a:spLocks noGrp="1"/>
          </p:cNvSpPr>
          <p:nvPr>
            <p:ph idx="1"/>
          </p:nvPr>
        </p:nvSpPr>
        <p:spPr>
          <a:xfrm>
            <a:off x="1141319" y="1574972"/>
            <a:ext cx="10178322" cy="3593591"/>
          </a:xfrm>
        </p:spPr>
        <p:txBody>
          <a:bodyPr>
            <a:noAutofit/>
          </a:bodyPr>
          <a:lstStyle/>
          <a:p>
            <a:r>
              <a:rPr lang="pt-BR" sz="2400" dirty="0" smtClean="0"/>
              <a:t>Utiliza </a:t>
            </a:r>
            <a:r>
              <a:rPr lang="pt-BR" sz="2400" dirty="0"/>
              <a:t>cerca de 1% de terras </a:t>
            </a:r>
            <a:r>
              <a:rPr lang="pt-BR" sz="2400" dirty="0" smtClean="0"/>
              <a:t>cultivadas </a:t>
            </a:r>
            <a:r>
              <a:rPr lang="en-GB" sz="2400" dirty="0" smtClean="0"/>
              <a:t>e da </a:t>
            </a:r>
            <a:r>
              <a:rPr lang="en-GB" sz="2400" dirty="0" err="1" smtClean="0"/>
              <a:t>água</a:t>
            </a:r>
            <a:r>
              <a:rPr lang="en-GB" sz="2400" dirty="0" smtClean="0"/>
              <a:t> para </a:t>
            </a:r>
            <a:r>
              <a:rPr lang="en-GB" sz="2400" dirty="0" err="1" smtClean="0"/>
              <a:t>irrigação</a:t>
            </a:r>
            <a:r>
              <a:rPr lang="en-GB" sz="2400" dirty="0" smtClean="0">
                <a:sym typeface="Wingdings" panose="05000000000000000000" pitchFamily="2" charset="2"/>
              </a:rPr>
              <a:t> a </a:t>
            </a:r>
            <a:r>
              <a:rPr lang="en-GB" sz="2400" dirty="0" err="1" smtClean="0">
                <a:sym typeface="Wingdings" panose="05000000000000000000" pitchFamily="2" charset="2"/>
              </a:rPr>
              <a:t>aumentar</a:t>
            </a:r>
            <a:endParaRPr lang="en-GB" sz="2400" dirty="0" smtClean="0">
              <a:sym typeface="Wingdings" panose="05000000000000000000" pitchFamily="2" charset="2"/>
            </a:endParaRPr>
          </a:p>
          <a:p>
            <a:r>
              <a:rPr lang="pt-BR" sz="2400" dirty="0" smtClean="0">
                <a:sym typeface="Wingdings" panose="05000000000000000000" pitchFamily="2" charset="2"/>
              </a:rPr>
              <a:t>Taxas </a:t>
            </a:r>
            <a:r>
              <a:rPr lang="pt-BR" sz="2400" dirty="0">
                <a:sym typeface="Wingdings" panose="05000000000000000000" pitchFamily="2" charset="2"/>
              </a:rPr>
              <a:t>de conversão de energia muito baixas</a:t>
            </a:r>
            <a:r>
              <a:rPr lang="en-GB" sz="2400" dirty="0" smtClean="0">
                <a:sym typeface="Wingdings" panose="05000000000000000000" pitchFamily="2" charset="2"/>
              </a:rPr>
              <a:t> </a:t>
            </a:r>
            <a:r>
              <a:rPr lang="en-GB" sz="2400" dirty="0" err="1" smtClean="0">
                <a:sym typeface="Wingdings" panose="05000000000000000000" pitchFamily="2" charset="2"/>
              </a:rPr>
              <a:t>enormes</a:t>
            </a:r>
            <a:r>
              <a:rPr lang="en-GB" sz="2400" dirty="0" smtClean="0">
                <a:sym typeface="Wingdings" panose="05000000000000000000" pitchFamily="2" charset="2"/>
              </a:rPr>
              <a:t> </a:t>
            </a:r>
            <a:r>
              <a:rPr lang="pt-BR" sz="2400" dirty="0">
                <a:sym typeface="Wingdings" panose="05000000000000000000" pitchFamily="2" charset="2"/>
              </a:rPr>
              <a:t>quantidades de </a:t>
            </a:r>
            <a:r>
              <a:rPr lang="pt-BR" sz="2400" dirty="0" smtClean="0">
                <a:sym typeface="Wingdings" panose="05000000000000000000" pitchFamily="2" charset="2"/>
              </a:rPr>
              <a:t>terra</a:t>
            </a:r>
            <a:endParaRPr lang="en-GB" sz="2400" dirty="0" smtClean="0">
              <a:sym typeface="Wingdings" panose="05000000000000000000" pitchFamily="2" charset="2"/>
            </a:endParaRPr>
          </a:p>
          <a:p>
            <a:r>
              <a:rPr lang="en-GB" sz="2400" dirty="0" err="1" smtClean="0"/>
              <a:t>Enormes</a:t>
            </a:r>
            <a:r>
              <a:rPr lang="en-GB" sz="2400" dirty="0" smtClean="0"/>
              <a:t> </a:t>
            </a:r>
            <a:r>
              <a:rPr lang="en-GB" sz="2400" dirty="0" err="1"/>
              <a:t>diferenças</a:t>
            </a:r>
            <a:r>
              <a:rPr lang="en-GB" sz="2400" dirty="0"/>
              <a:t> </a:t>
            </a:r>
            <a:r>
              <a:rPr lang="en-GB" sz="2400" dirty="0" err="1"/>
              <a:t>regionais</a:t>
            </a:r>
            <a:r>
              <a:rPr lang="en-GB" sz="2400" dirty="0"/>
              <a:t> </a:t>
            </a:r>
            <a:r>
              <a:rPr lang="en-GB" sz="2400" dirty="0" smtClean="0">
                <a:sym typeface="Wingdings" panose="05000000000000000000" pitchFamily="2" charset="2"/>
              </a:rPr>
              <a:t> </a:t>
            </a:r>
            <a:r>
              <a:rPr lang="pt-BR" sz="2400" dirty="0"/>
              <a:t>áreas com grande escassez de terra e </a:t>
            </a:r>
            <a:r>
              <a:rPr lang="pt-BR" sz="2400" dirty="0" smtClean="0"/>
              <a:t>água</a:t>
            </a:r>
          </a:p>
          <a:p>
            <a:r>
              <a:rPr lang="en-US" sz="2400" dirty="0" err="1"/>
              <a:t>Dilema</a:t>
            </a:r>
            <a:r>
              <a:rPr lang="en-US" sz="2400" dirty="0"/>
              <a:t> </a:t>
            </a:r>
            <a:r>
              <a:rPr lang="en-US" sz="2400" dirty="0" smtClean="0"/>
              <a:t>comida-</a:t>
            </a:r>
            <a:r>
              <a:rPr lang="en-US" sz="2400" dirty="0" err="1" smtClean="0"/>
              <a:t>combustível</a:t>
            </a:r>
            <a:r>
              <a:rPr lang="en-US" sz="2400" dirty="0" smtClean="0"/>
              <a:t> : </a:t>
            </a:r>
            <a:r>
              <a:rPr lang="it-IT" sz="2400" dirty="0" err="1" smtClean="0"/>
              <a:t>conflito</a:t>
            </a:r>
            <a:r>
              <a:rPr lang="it-IT" sz="2400" dirty="0" smtClean="0"/>
              <a:t> </a:t>
            </a:r>
            <a:r>
              <a:rPr lang="it-IT" sz="2400" dirty="0" err="1" smtClean="0"/>
              <a:t>entre</a:t>
            </a:r>
            <a:r>
              <a:rPr lang="it-IT" sz="2400" dirty="0"/>
              <a:t> </a:t>
            </a:r>
            <a:r>
              <a:rPr lang="it-IT" sz="2400" dirty="0" err="1"/>
              <a:t>carros</a:t>
            </a:r>
            <a:r>
              <a:rPr lang="it-IT" sz="2400" dirty="0"/>
              <a:t> e </a:t>
            </a:r>
            <a:r>
              <a:rPr lang="it-IT" sz="2400" dirty="0" err="1"/>
              <a:t>carnívoros</a:t>
            </a:r>
            <a:endParaRPr lang="en-GB" sz="2400" dirty="0" smtClean="0"/>
          </a:p>
          <a:p>
            <a:r>
              <a:rPr lang="en-US" sz="2400" dirty="0" err="1" smtClean="0"/>
              <a:t>Potencial</a:t>
            </a:r>
            <a:r>
              <a:rPr lang="en-US" sz="2400" dirty="0" smtClean="0"/>
              <a:t> </a:t>
            </a:r>
            <a:r>
              <a:rPr lang="en-US" sz="2400" dirty="0" err="1" smtClean="0"/>
              <a:t>aumento</a:t>
            </a:r>
            <a:r>
              <a:rPr lang="en-US" sz="2400" dirty="0" smtClean="0"/>
              <a:t> no </a:t>
            </a:r>
            <a:r>
              <a:rPr lang="en-US" sz="2400" dirty="0" err="1" smtClean="0"/>
              <a:t>preço</a:t>
            </a:r>
            <a:r>
              <a:rPr lang="en-US" sz="2400" dirty="0" smtClean="0"/>
              <a:t> dos </a:t>
            </a:r>
            <a:r>
              <a:rPr lang="en-US" sz="2400" dirty="0" err="1" smtClean="0"/>
              <a:t>alimentos</a:t>
            </a:r>
            <a:r>
              <a:rPr lang="en-US" sz="2400" dirty="0" smtClean="0">
                <a:sym typeface="Wingdings" panose="05000000000000000000" pitchFamily="2" charset="2"/>
              </a:rPr>
              <a:t> </a:t>
            </a:r>
            <a:r>
              <a:rPr lang="pt-BR" sz="2400" dirty="0"/>
              <a:t>produção de energia pelos pobres, em vez da produção de energia para os pobres</a:t>
            </a:r>
            <a:r>
              <a:rPr lang="pt-BR" sz="2400" dirty="0" smtClean="0"/>
              <a:t>.</a:t>
            </a:r>
            <a:endParaRPr lang="en-US" sz="2400" dirty="0" smtClean="0"/>
          </a:p>
          <a:p>
            <a:r>
              <a:rPr lang="pt-BR" sz="2400" dirty="0"/>
              <a:t>A</a:t>
            </a:r>
            <a:r>
              <a:rPr lang="pt-BR" sz="2400" dirty="0" smtClean="0"/>
              <a:t>usência </a:t>
            </a:r>
            <a:r>
              <a:rPr lang="pt-BR" sz="2400" dirty="0"/>
              <a:t>de uma compreensão mais ampla dos custos e benefícios completos de múltiplas </a:t>
            </a:r>
            <a:r>
              <a:rPr lang="pt-BR" sz="2400" dirty="0" smtClean="0"/>
              <a:t>perspectivas</a:t>
            </a:r>
            <a:r>
              <a:rPr lang="pt-BR" sz="2400" dirty="0"/>
              <a:t> </a:t>
            </a:r>
            <a:r>
              <a:rPr lang="pt-BR" sz="2400" dirty="0" smtClean="0"/>
              <a:t>(desmatamento</a:t>
            </a:r>
            <a:r>
              <a:rPr lang="pt-BR" sz="2400" dirty="0"/>
              <a:t>, biodiversidade, água, energia, emissões no ciclo de vida e mudança de uso do </a:t>
            </a:r>
            <a:r>
              <a:rPr lang="pt-BR" sz="2400" dirty="0" smtClean="0"/>
              <a:t>solo)</a:t>
            </a:r>
            <a:endParaRPr lang="it-IT" sz="2400" dirty="0"/>
          </a:p>
          <a:p>
            <a:endParaRPr lang="en-US" sz="2400" dirty="0" smtClean="0"/>
          </a:p>
        </p:txBody>
      </p:sp>
    </p:spTree>
    <p:extLst>
      <p:ext uri="{BB962C8B-B14F-4D97-AF65-F5344CB8AC3E}">
        <p14:creationId xmlns:p14="http://schemas.microsoft.com/office/powerpoint/2010/main" val="4353278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Alimentos</a:t>
            </a:r>
            <a:r>
              <a:rPr lang="it-IT" dirty="0" smtClean="0"/>
              <a:t>- </a:t>
            </a:r>
            <a:r>
              <a:rPr lang="it-IT" dirty="0" err="1" smtClean="0"/>
              <a:t>Água</a:t>
            </a:r>
            <a:endParaRPr lang="it-IT" dirty="0"/>
          </a:p>
        </p:txBody>
      </p:sp>
      <p:sp>
        <p:nvSpPr>
          <p:cNvPr id="3" name="Segnaposto contenuto 2"/>
          <p:cNvSpPr>
            <a:spLocks noGrp="1"/>
          </p:cNvSpPr>
          <p:nvPr>
            <p:ph idx="1"/>
          </p:nvPr>
        </p:nvSpPr>
        <p:spPr/>
        <p:txBody>
          <a:bodyPr>
            <a:noAutofit/>
          </a:bodyPr>
          <a:lstStyle/>
          <a:p>
            <a:pPr>
              <a:buFont typeface="Wingdings" panose="05000000000000000000" pitchFamily="2" charset="2"/>
              <a:buChar char="Ø"/>
            </a:pPr>
            <a:r>
              <a:rPr lang="pt-BR" sz="2400" dirty="0" smtClean="0"/>
              <a:t>Irrigação: 60-80% </a:t>
            </a:r>
            <a:r>
              <a:rPr lang="pt-BR" sz="2400" dirty="0"/>
              <a:t>água antropogênica</a:t>
            </a:r>
            <a:endParaRPr lang="pt-BR" sz="2400" dirty="0" smtClean="0"/>
          </a:p>
          <a:p>
            <a:pPr>
              <a:buFont typeface="Wingdings" panose="05000000000000000000" pitchFamily="2" charset="2"/>
              <a:buChar char="Ø"/>
            </a:pPr>
            <a:r>
              <a:rPr lang="en-GB" sz="2400" dirty="0" smtClean="0"/>
              <a:t>Forte </a:t>
            </a:r>
            <a:r>
              <a:rPr lang="en-GB" sz="2400" dirty="0" err="1" smtClean="0"/>
              <a:t>dependência</a:t>
            </a:r>
            <a:r>
              <a:rPr lang="en-GB" sz="2400" dirty="0" smtClean="0"/>
              <a:t> do </a:t>
            </a:r>
            <a:r>
              <a:rPr lang="en-GB" sz="2400" dirty="0" err="1" smtClean="0"/>
              <a:t>preço</a:t>
            </a:r>
            <a:r>
              <a:rPr lang="en-GB" sz="2400" dirty="0" smtClean="0"/>
              <a:t> da </a:t>
            </a:r>
            <a:r>
              <a:rPr lang="en-GB" sz="2400" dirty="0" err="1" smtClean="0"/>
              <a:t>energia</a:t>
            </a:r>
            <a:endParaRPr lang="en-GB" sz="2400" dirty="0" smtClean="0"/>
          </a:p>
          <a:p>
            <a:pPr marL="0" indent="0">
              <a:buNone/>
            </a:pPr>
            <a:r>
              <a:rPr lang="en-GB" sz="2400" dirty="0" err="1" smtClean="0"/>
              <a:t>Abordagem</a:t>
            </a:r>
            <a:r>
              <a:rPr lang="en-GB" sz="2400" dirty="0" smtClean="0"/>
              <a:t> do </a:t>
            </a:r>
            <a:r>
              <a:rPr lang="en-GB" sz="2400" dirty="0" err="1" smtClean="0"/>
              <a:t>nexo</a:t>
            </a:r>
            <a:r>
              <a:rPr lang="en-GB" sz="2400" dirty="0" smtClean="0"/>
              <a:t>:</a:t>
            </a:r>
          </a:p>
          <a:p>
            <a:pPr>
              <a:buFont typeface="Wingdings" panose="05000000000000000000" pitchFamily="2" charset="2"/>
              <a:buChar char="ü"/>
            </a:pPr>
            <a:r>
              <a:rPr lang="pt-BR" sz="2400" dirty="0" smtClean="0"/>
              <a:t> Melhora da </a:t>
            </a:r>
            <a:r>
              <a:rPr lang="pt-BR" sz="2400" dirty="0"/>
              <a:t>eficiência da utilização de água verde </a:t>
            </a:r>
            <a:endParaRPr lang="pt-BR" sz="2400" dirty="0" smtClean="0"/>
          </a:p>
          <a:p>
            <a:pPr>
              <a:buFont typeface="Wingdings" panose="05000000000000000000" pitchFamily="2" charset="2"/>
              <a:buChar char="ü"/>
            </a:pPr>
            <a:r>
              <a:rPr lang="en-GB" sz="2400" dirty="0" smtClean="0"/>
              <a:t> </a:t>
            </a:r>
            <a:r>
              <a:rPr lang="en-GB" sz="2400" dirty="0" err="1" smtClean="0"/>
              <a:t>Determinação</a:t>
            </a:r>
            <a:r>
              <a:rPr lang="en-GB" sz="2400" dirty="0" smtClean="0"/>
              <a:t> da </a:t>
            </a:r>
            <a:r>
              <a:rPr lang="en-GB" sz="2400" dirty="0" err="1" smtClean="0"/>
              <a:t>água</a:t>
            </a:r>
            <a:r>
              <a:rPr lang="en-GB" sz="2400" dirty="0" smtClean="0"/>
              <a:t> virtual</a:t>
            </a:r>
          </a:p>
          <a:p>
            <a:pPr>
              <a:buFont typeface="Wingdings" panose="05000000000000000000" pitchFamily="2" charset="2"/>
              <a:buChar char="ü"/>
            </a:pPr>
            <a:r>
              <a:rPr lang="pt-BR" sz="2400" dirty="0" smtClean="0"/>
              <a:t> Prevenção do </a:t>
            </a:r>
            <a:r>
              <a:rPr lang="pt-BR" sz="2400" dirty="0"/>
              <a:t>esgotamento da umidade residual do solo </a:t>
            </a:r>
            <a:endParaRPr lang="pt-BR" sz="2400" dirty="0" smtClean="0"/>
          </a:p>
          <a:p>
            <a:pPr>
              <a:buFont typeface="Wingdings" panose="05000000000000000000" pitchFamily="2" charset="2"/>
              <a:buChar char="ü"/>
            </a:pPr>
            <a:r>
              <a:rPr lang="pt-BR" sz="2400" dirty="0" smtClean="0"/>
              <a:t> Prioridade </a:t>
            </a:r>
            <a:r>
              <a:rPr lang="pt-BR" sz="2400" dirty="0"/>
              <a:t>as culturas que consomem menos água.</a:t>
            </a:r>
            <a:endParaRPr lang="it-IT" sz="2400" dirty="0"/>
          </a:p>
        </p:txBody>
      </p:sp>
      <p:sp>
        <p:nvSpPr>
          <p:cNvPr id="5" name="AutoShape 8" descr="Risultati immagini per agua alimen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0" descr="Risultati immagini per agua aliment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1276" name="Picture 12" descr="http://s1.1zoom.me/big3/328/341073-sveti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7832" y="466797"/>
            <a:ext cx="4239010" cy="2815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1895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Nexo</a:t>
            </a:r>
            <a:r>
              <a:rPr lang="it-IT" dirty="0"/>
              <a:t> </a:t>
            </a:r>
            <a:r>
              <a:rPr lang="it-IT" dirty="0" err="1"/>
              <a:t>Água</a:t>
            </a:r>
            <a:r>
              <a:rPr lang="it-IT" dirty="0"/>
              <a:t>, energia, </a:t>
            </a:r>
            <a:r>
              <a:rPr lang="it-IT" dirty="0" err="1"/>
              <a:t>alimentos</a:t>
            </a:r>
            <a:endParaRPr lang="it-IT" dirty="0"/>
          </a:p>
        </p:txBody>
      </p:sp>
      <p:sp>
        <p:nvSpPr>
          <p:cNvPr id="3" name="Segnaposto contenuto 2"/>
          <p:cNvSpPr>
            <a:spLocks noGrp="1"/>
          </p:cNvSpPr>
          <p:nvPr>
            <p:ph idx="1"/>
          </p:nvPr>
        </p:nvSpPr>
        <p:spPr>
          <a:xfrm>
            <a:off x="1251678" y="1874517"/>
            <a:ext cx="10178322" cy="3593591"/>
          </a:xfrm>
        </p:spPr>
        <p:txBody>
          <a:bodyPr>
            <a:noAutofit/>
          </a:bodyPr>
          <a:lstStyle/>
          <a:p>
            <a:pPr marL="0" indent="0">
              <a:buNone/>
            </a:pPr>
            <a:r>
              <a:rPr lang="it-IT" sz="2400" dirty="0" smtClean="0"/>
              <a:t>SINERGIAS </a:t>
            </a:r>
            <a:r>
              <a:rPr lang="it-IT" sz="2400" dirty="0"/>
              <a:t>E </a:t>
            </a:r>
            <a:r>
              <a:rPr lang="it-IT" sz="2400" dirty="0" smtClean="0"/>
              <a:t>CONFLITOS</a:t>
            </a:r>
          </a:p>
          <a:p>
            <a:r>
              <a:rPr lang="pt-BR" sz="2400" dirty="0"/>
              <a:t>I</a:t>
            </a:r>
            <a:r>
              <a:rPr lang="pt-BR" sz="2400" dirty="0" smtClean="0"/>
              <a:t>rrigação-hidrelétrica</a:t>
            </a:r>
            <a:r>
              <a:rPr lang="en-GB" sz="2400" dirty="0" smtClean="0">
                <a:sym typeface="Wingdings" panose="05000000000000000000" pitchFamily="2" charset="2"/>
              </a:rPr>
              <a:t> comida e </a:t>
            </a:r>
            <a:r>
              <a:rPr lang="en-GB" sz="2400" dirty="0" err="1" smtClean="0">
                <a:sym typeface="Wingdings" panose="05000000000000000000" pitchFamily="2" charset="2"/>
              </a:rPr>
              <a:t>meio</a:t>
            </a:r>
            <a:r>
              <a:rPr lang="en-GB" sz="2400" dirty="0" smtClean="0">
                <a:sym typeface="Wingdings" panose="05000000000000000000" pitchFamily="2" charset="2"/>
              </a:rPr>
              <a:t> </a:t>
            </a:r>
            <a:r>
              <a:rPr lang="en-GB" sz="2400" dirty="0" err="1" smtClean="0">
                <a:sym typeface="Wingdings" panose="05000000000000000000" pitchFamily="2" charset="2"/>
              </a:rPr>
              <a:t>ambiente</a:t>
            </a:r>
            <a:endParaRPr lang="en-GB" sz="2400" dirty="0" smtClean="0">
              <a:sym typeface="Wingdings" panose="05000000000000000000" pitchFamily="2" charset="2"/>
            </a:endParaRPr>
          </a:p>
          <a:p>
            <a:r>
              <a:rPr lang="en-GB" sz="2400" dirty="0" err="1">
                <a:sym typeface="Wingdings" panose="05000000000000000000" pitchFamily="2" charset="2"/>
              </a:rPr>
              <a:t>Água-biocombustível</a:t>
            </a:r>
            <a:r>
              <a:rPr lang="en-GB" sz="2400" dirty="0" smtClean="0">
                <a:sym typeface="Wingdings" panose="05000000000000000000" pitchFamily="2" charset="2"/>
              </a:rPr>
              <a:t>  </a:t>
            </a:r>
            <a:r>
              <a:rPr lang="en-GB" sz="2400" dirty="0" err="1" smtClean="0">
                <a:sym typeface="Wingdings" panose="05000000000000000000" pitchFamily="2" charset="2"/>
              </a:rPr>
              <a:t>Alocação</a:t>
            </a:r>
            <a:r>
              <a:rPr lang="en-GB" sz="2400" dirty="0" smtClean="0">
                <a:sym typeface="Wingdings" panose="05000000000000000000" pitchFamily="2" charset="2"/>
              </a:rPr>
              <a:t> da </a:t>
            </a:r>
            <a:r>
              <a:rPr lang="en-GB" sz="2400" dirty="0" err="1" smtClean="0">
                <a:sym typeface="Wingdings" panose="05000000000000000000" pitchFamily="2" charset="2"/>
              </a:rPr>
              <a:t>água</a:t>
            </a:r>
            <a:r>
              <a:rPr lang="en-GB" sz="2400" dirty="0" smtClean="0">
                <a:sym typeface="Wingdings" panose="05000000000000000000" pitchFamily="2" charset="2"/>
              </a:rPr>
              <a:t>, </a:t>
            </a:r>
            <a:r>
              <a:rPr lang="en-GB" sz="2400" dirty="0" err="1" smtClean="0">
                <a:sym typeface="Wingdings" panose="05000000000000000000" pitchFamily="2" charset="2"/>
              </a:rPr>
              <a:t>segurança</a:t>
            </a:r>
            <a:r>
              <a:rPr lang="en-GB" sz="2400" dirty="0" smtClean="0">
                <a:sym typeface="Wingdings" panose="05000000000000000000" pitchFamily="2" charset="2"/>
              </a:rPr>
              <a:t> </a:t>
            </a:r>
            <a:r>
              <a:rPr lang="en-GB" sz="2400" dirty="0" err="1" smtClean="0">
                <a:sym typeface="Wingdings" panose="05000000000000000000" pitchFamily="2" charset="2"/>
              </a:rPr>
              <a:t>alimentar</a:t>
            </a:r>
            <a:r>
              <a:rPr lang="en-GB" sz="2400" dirty="0" smtClean="0">
                <a:sym typeface="Wingdings" panose="05000000000000000000" pitchFamily="2" charset="2"/>
              </a:rPr>
              <a:t>, </a:t>
            </a:r>
            <a:r>
              <a:rPr lang="en-GB" sz="2400" dirty="0" err="1" smtClean="0">
                <a:sym typeface="Wingdings" panose="05000000000000000000" pitchFamily="2" charset="2"/>
              </a:rPr>
              <a:t>renda</a:t>
            </a:r>
            <a:r>
              <a:rPr lang="en-GB" sz="2400" dirty="0" smtClean="0">
                <a:sym typeface="Wingdings" panose="05000000000000000000" pitchFamily="2" charset="2"/>
              </a:rPr>
              <a:t> </a:t>
            </a:r>
            <a:r>
              <a:rPr lang="en-GB" sz="2400" dirty="0" err="1" smtClean="0">
                <a:sym typeface="Wingdings" panose="05000000000000000000" pitchFamily="2" charset="2"/>
              </a:rPr>
              <a:t>agrícola</a:t>
            </a:r>
            <a:r>
              <a:rPr lang="en-GB" sz="2400" dirty="0" smtClean="0">
                <a:sym typeface="Wingdings" panose="05000000000000000000" pitchFamily="2" charset="2"/>
              </a:rPr>
              <a:t>, </a:t>
            </a:r>
            <a:r>
              <a:rPr lang="en-GB" sz="2400" dirty="0" err="1" smtClean="0">
                <a:sym typeface="Wingdings" panose="05000000000000000000" pitchFamily="2" charset="2"/>
              </a:rPr>
              <a:t>meio</a:t>
            </a:r>
            <a:r>
              <a:rPr lang="en-GB" sz="2400" dirty="0" smtClean="0">
                <a:sym typeface="Wingdings" panose="05000000000000000000" pitchFamily="2" charset="2"/>
              </a:rPr>
              <a:t> </a:t>
            </a:r>
            <a:r>
              <a:rPr lang="en-GB" sz="2400" dirty="0" err="1" smtClean="0">
                <a:sym typeface="Wingdings" panose="05000000000000000000" pitchFamily="2" charset="2"/>
              </a:rPr>
              <a:t>ambiente</a:t>
            </a:r>
            <a:endParaRPr lang="en-GB" sz="2400" dirty="0" smtClean="0">
              <a:sym typeface="Wingdings" panose="05000000000000000000" pitchFamily="2" charset="2"/>
            </a:endParaRPr>
          </a:p>
          <a:p>
            <a:r>
              <a:rPr lang="en-GB" sz="2400" dirty="0" err="1" smtClean="0">
                <a:sym typeface="Wingdings" panose="05000000000000000000" pitchFamily="2" charset="2"/>
              </a:rPr>
              <a:t>Energia-água</a:t>
            </a:r>
            <a:r>
              <a:rPr lang="en-GB" sz="2400" dirty="0" smtClean="0">
                <a:sym typeface="Wingdings" panose="05000000000000000000" pitchFamily="2" charset="2"/>
              </a:rPr>
              <a:t> </a:t>
            </a:r>
            <a:r>
              <a:rPr lang="en-GB" sz="2400" dirty="0" err="1" smtClean="0">
                <a:sym typeface="Wingdings" panose="05000000000000000000" pitchFamily="2" charset="2"/>
              </a:rPr>
              <a:t>Esgotamento</a:t>
            </a:r>
            <a:r>
              <a:rPr lang="en-GB" sz="2400" dirty="0" smtClean="0">
                <a:sym typeface="Wingdings" panose="05000000000000000000" pitchFamily="2" charset="2"/>
              </a:rPr>
              <a:t> das </a:t>
            </a:r>
            <a:r>
              <a:rPr lang="en-GB" sz="2400" dirty="0" err="1" smtClean="0">
                <a:sym typeface="Wingdings" panose="05000000000000000000" pitchFamily="2" charset="2"/>
              </a:rPr>
              <a:t>águas</a:t>
            </a:r>
            <a:r>
              <a:rPr lang="en-GB" sz="2400" dirty="0" smtClean="0">
                <a:sym typeface="Wingdings" panose="05000000000000000000" pitchFamily="2" charset="2"/>
              </a:rPr>
              <a:t> </a:t>
            </a:r>
            <a:r>
              <a:rPr lang="en-GB" sz="2400" dirty="0" err="1" smtClean="0">
                <a:sym typeface="Wingdings" panose="05000000000000000000" pitchFamily="2" charset="2"/>
              </a:rPr>
              <a:t>subterraneas</a:t>
            </a:r>
            <a:r>
              <a:rPr lang="en-GB" sz="2400" dirty="0" smtClean="0">
                <a:sym typeface="Wingdings" panose="05000000000000000000" pitchFamily="2" charset="2"/>
              </a:rPr>
              <a:t> e </a:t>
            </a:r>
            <a:r>
              <a:rPr lang="en-GB" sz="2400" dirty="0" err="1" smtClean="0">
                <a:sym typeface="Wingdings" panose="05000000000000000000" pitchFamily="2" charset="2"/>
              </a:rPr>
              <a:t>meio</a:t>
            </a:r>
            <a:r>
              <a:rPr lang="en-GB" sz="2400" dirty="0" smtClean="0">
                <a:sym typeface="Wingdings" panose="05000000000000000000" pitchFamily="2" charset="2"/>
              </a:rPr>
              <a:t> de </a:t>
            </a:r>
            <a:r>
              <a:rPr lang="en-GB" sz="2400" dirty="0" err="1" smtClean="0">
                <a:sym typeface="Wingdings" panose="05000000000000000000" pitchFamily="2" charset="2"/>
              </a:rPr>
              <a:t>substistência</a:t>
            </a:r>
            <a:r>
              <a:rPr lang="en-GB" sz="2400" dirty="0" smtClean="0">
                <a:sym typeface="Wingdings" panose="05000000000000000000" pitchFamily="2" charset="2"/>
              </a:rPr>
              <a:t> rural</a:t>
            </a:r>
            <a:endParaRPr lang="it-IT" sz="2400" dirty="0" smtClean="0"/>
          </a:p>
          <a:p>
            <a:pPr marL="0" indent="0">
              <a:buNone/>
            </a:pPr>
            <a:r>
              <a:rPr lang="it-IT" sz="2400" dirty="0" smtClean="0"/>
              <a:t>Ex. South Africa and Punjab</a:t>
            </a:r>
          </a:p>
          <a:p>
            <a:pPr marL="0" indent="0">
              <a:buNone/>
            </a:pPr>
            <a:endParaRPr lang="it-IT" sz="2400" dirty="0" smtClean="0"/>
          </a:p>
          <a:p>
            <a:endParaRPr lang="it-IT" sz="2400" dirty="0"/>
          </a:p>
        </p:txBody>
      </p:sp>
      <p:sp>
        <p:nvSpPr>
          <p:cNvPr id="4" name="Rettangolo arrotondato 3"/>
          <p:cNvSpPr/>
          <p:nvPr/>
        </p:nvSpPr>
        <p:spPr>
          <a:xfrm>
            <a:off x="1481959" y="5234152"/>
            <a:ext cx="9412013" cy="11981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B</a:t>
            </a:r>
            <a:r>
              <a:rPr lang="en-US" sz="2400" dirty="0" err="1" smtClean="0"/>
              <a:t>eneficios</a:t>
            </a:r>
            <a:r>
              <a:rPr lang="en-US" sz="2400" dirty="0" smtClean="0"/>
              <a:t> </a:t>
            </a:r>
            <a:r>
              <a:rPr lang="en-US" sz="2400" dirty="0" err="1" smtClean="0"/>
              <a:t>potenciais</a:t>
            </a:r>
            <a:r>
              <a:rPr lang="en-US" sz="2400" dirty="0" smtClean="0"/>
              <a:t> do </a:t>
            </a:r>
            <a:r>
              <a:rPr lang="en-US" sz="2400" dirty="0" err="1" smtClean="0"/>
              <a:t>abordagem</a:t>
            </a:r>
            <a:r>
              <a:rPr lang="en-US" sz="2400" dirty="0" smtClean="0"/>
              <a:t> do </a:t>
            </a:r>
            <a:r>
              <a:rPr lang="en-US" sz="2400" dirty="0" err="1" smtClean="0"/>
              <a:t>nexo</a:t>
            </a:r>
            <a:r>
              <a:rPr lang="en-US" sz="2400" dirty="0" smtClean="0"/>
              <a:t>: </a:t>
            </a:r>
            <a:r>
              <a:rPr lang="en-US" sz="2400" dirty="0" err="1" smtClean="0"/>
              <a:t>melhorar</a:t>
            </a:r>
            <a:r>
              <a:rPr lang="en-US" sz="2400" dirty="0" smtClean="0"/>
              <a:t> a </a:t>
            </a:r>
            <a:r>
              <a:rPr lang="en-US" sz="2400" dirty="0" err="1" smtClean="0"/>
              <a:t>efficiencia</a:t>
            </a:r>
            <a:r>
              <a:rPr lang="en-US" sz="2400" dirty="0" smtClean="0"/>
              <a:t> do </a:t>
            </a:r>
            <a:r>
              <a:rPr lang="en-US" sz="2400" dirty="0" err="1" smtClean="0"/>
              <a:t>uso</a:t>
            </a:r>
            <a:r>
              <a:rPr lang="en-US" sz="2400" dirty="0" smtClean="0"/>
              <a:t> dos </a:t>
            </a:r>
            <a:r>
              <a:rPr lang="en-US" sz="2400" dirty="0" err="1" smtClean="0"/>
              <a:t>recursos</a:t>
            </a:r>
            <a:r>
              <a:rPr lang="en-US" sz="2400" dirty="0" smtClean="0"/>
              <a:t> e </a:t>
            </a:r>
            <a:r>
              <a:rPr lang="en-US" sz="2400" dirty="0" err="1" smtClean="0"/>
              <a:t>evitar</a:t>
            </a:r>
            <a:r>
              <a:rPr lang="en-US" sz="2400" dirty="0" smtClean="0"/>
              <a:t> </a:t>
            </a:r>
            <a:r>
              <a:rPr lang="en-US" sz="2400" dirty="0" err="1" smtClean="0"/>
              <a:t>impactos</a:t>
            </a:r>
            <a:r>
              <a:rPr lang="en-US" sz="2400" dirty="0" smtClean="0"/>
              <a:t> </a:t>
            </a:r>
            <a:r>
              <a:rPr lang="en-US" sz="2400" dirty="0" err="1" smtClean="0"/>
              <a:t>adversos</a:t>
            </a:r>
            <a:r>
              <a:rPr lang="en-US" sz="2400" dirty="0" smtClean="0"/>
              <a:t> das </a:t>
            </a:r>
            <a:r>
              <a:rPr lang="en-US" sz="2400" dirty="0" err="1" smtClean="0"/>
              <a:t>estratégias</a:t>
            </a:r>
            <a:r>
              <a:rPr lang="en-US" sz="2400" dirty="0" smtClean="0"/>
              <a:t> que </a:t>
            </a:r>
            <a:r>
              <a:rPr lang="en-US" sz="2400" dirty="0" err="1" smtClean="0"/>
              <a:t>involvem</a:t>
            </a:r>
            <a:r>
              <a:rPr lang="en-US" sz="2400" dirty="0" smtClean="0"/>
              <a:t> o </a:t>
            </a:r>
            <a:r>
              <a:rPr lang="en-US" sz="2400" dirty="0" err="1" smtClean="0"/>
              <a:t>desenvolvimento</a:t>
            </a:r>
            <a:r>
              <a:rPr lang="en-US" sz="2400" dirty="0" smtClean="0"/>
              <a:t> de um </a:t>
            </a:r>
            <a:r>
              <a:rPr lang="en-US" sz="2400" dirty="0" err="1" smtClean="0"/>
              <a:t>unico</a:t>
            </a:r>
            <a:r>
              <a:rPr lang="en-US" sz="2400" dirty="0" smtClean="0"/>
              <a:t> </a:t>
            </a:r>
            <a:r>
              <a:rPr lang="en-US" sz="2400" dirty="0" err="1" smtClean="0"/>
              <a:t>setor</a:t>
            </a:r>
            <a:r>
              <a:rPr lang="en-US" sz="2400" dirty="0" smtClean="0"/>
              <a:t> </a:t>
            </a:r>
            <a:endParaRPr lang="en-US" sz="2400" dirty="0"/>
          </a:p>
        </p:txBody>
      </p:sp>
    </p:spTree>
    <p:extLst>
      <p:ext uri="{BB962C8B-B14F-4D97-AF65-F5344CB8AC3E}">
        <p14:creationId xmlns:p14="http://schemas.microsoft.com/office/powerpoint/2010/main" val="10966410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Effects</a:t>
            </a:r>
            <a:r>
              <a:rPr lang="it-IT" dirty="0" smtClean="0"/>
              <a:t> of </a:t>
            </a:r>
            <a:r>
              <a:rPr lang="it-IT" dirty="0" err="1" smtClean="0"/>
              <a:t>increasing</a:t>
            </a:r>
            <a:r>
              <a:rPr lang="it-IT" dirty="0" smtClean="0"/>
              <a:t> </a:t>
            </a:r>
            <a:r>
              <a:rPr lang="it-IT" dirty="0" err="1" smtClean="0"/>
              <a:t>energy</a:t>
            </a:r>
            <a:r>
              <a:rPr lang="it-IT" dirty="0" smtClean="0"/>
              <a:t> </a:t>
            </a:r>
            <a:r>
              <a:rPr lang="it-IT" dirty="0" err="1" smtClean="0"/>
              <a:t>prices</a:t>
            </a:r>
            <a:endParaRPr lang="it-IT" dirty="0"/>
          </a:p>
        </p:txBody>
      </p:sp>
      <p:sp>
        <p:nvSpPr>
          <p:cNvPr id="3" name="Segnaposto contenuto 2"/>
          <p:cNvSpPr>
            <a:spLocks noGrp="1"/>
          </p:cNvSpPr>
          <p:nvPr>
            <p:ph idx="1"/>
          </p:nvPr>
        </p:nvSpPr>
        <p:spPr>
          <a:xfrm>
            <a:off x="1251678" y="2073730"/>
            <a:ext cx="10178322" cy="3593591"/>
          </a:xfrm>
        </p:spPr>
        <p:txBody>
          <a:bodyPr>
            <a:noAutofit/>
          </a:bodyPr>
          <a:lstStyle/>
          <a:p>
            <a:pPr marL="0" lvl="0" indent="0">
              <a:buNone/>
            </a:pPr>
            <a:r>
              <a:rPr lang="en-US" dirty="0" err="1">
                <a:solidFill>
                  <a:srgbClr val="595959"/>
                </a:solidFill>
                <a:highlight>
                  <a:scrgbClr r="0" g="0" b="0">
                    <a:alpha val="0"/>
                  </a:scrgbClr>
                </a:highlight>
                <a:ea typeface="Microsoft YaHei" pitchFamily="2"/>
              </a:rPr>
              <a:t>tantas</a:t>
            </a:r>
            <a:r>
              <a:rPr lang="en-US" dirty="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soluções</a:t>
            </a:r>
            <a:r>
              <a:rPr lang="en-US" dirty="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são</a:t>
            </a:r>
            <a:r>
              <a:rPr lang="en-US" dirty="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intensivas</a:t>
            </a:r>
            <a:r>
              <a:rPr lang="en-US" dirty="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em</a:t>
            </a:r>
            <a:r>
              <a:rPr lang="en-US" dirty="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energia</a:t>
            </a:r>
            <a:endParaRPr lang="en-US" dirty="0">
              <a:solidFill>
                <a:srgbClr val="595959"/>
              </a:solidFill>
              <a:highlight>
                <a:scrgbClr r="0" g="0" b="0">
                  <a:alpha val="0"/>
                </a:scrgbClr>
              </a:highlight>
              <a:ea typeface="Microsoft YaHei" pitchFamily="2"/>
            </a:endParaRPr>
          </a:p>
          <a:p>
            <a:pPr marL="0" lvl="0" indent="0">
              <a:buNone/>
            </a:pPr>
            <a:r>
              <a:rPr lang="en-US" dirty="0" err="1">
                <a:solidFill>
                  <a:srgbClr val="595959"/>
                </a:solidFill>
                <a:highlight>
                  <a:scrgbClr r="0" g="0" b="0">
                    <a:alpha val="0"/>
                  </a:scrgbClr>
                </a:highlight>
                <a:ea typeface="Microsoft YaHei" pitchFamily="2"/>
              </a:rPr>
              <a:t>Aumentar</a:t>
            </a:r>
            <a:r>
              <a:rPr lang="en-US" dirty="0">
                <a:solidFill>
                  <a:srgbClr val="595959"/>
                </a:solidFill>
                <a:highlight>
                  <a:scrgbClr r="0" g="0" b="0">
                    <a:alpha val="0"/>
                  </a:scrgbClr>
                </a:highlight>
                <a:ea typeface="Microsoft YaHei" pitchFamily="2"/>
              </a:rPr>
              <a:t> o </a:t>
            </a:r>
            <a:r>
              <a:rPr lang="en-US" dirty="0" err="1">
                <a:solidFill>
                  <a:srgbClr val="595959"/>
                </a:solidFill>
                <a:highlight>
                  <a:scrgbClr r="0" g="0" b="0">
                    <a:alpha val="0"/>
                  </a:scrgbClr>
                </a:highlight>
                <a:ea typeface="Microsoft YaHei" pitchFamily="2"/>
              </a:rPr>
              <a:t>custo</a:t>
            </a:r>
            <a:r>
              <a:rPr lang="en-US" dirty="0">
                <a:solidFill>
                  <a:srgbClr val="595959"/>
                </a:solidFill>
                <a:highlight>
                  <a:scrgbClr r="0" g="0" b="0">
                    <a:alpha val="0"/>
                  </a:scrgbClr>
                </a:highlight>
                <a:ea typeface="Microsoft YaHei" pitchFamily="2"/>
              </a:rPr>
              <a:t> da </a:t>
            </a:r>
            <a:r>
              <a:rPr lang="en-US" dirty="0" err="1">
                <a:solidFill>
                  <a:srgbClr val="595959"/>
                </a:solidFill>
                <a:highlight>
                  <a:scrgbClr r="0" g="0" b="0">
                    <a:alpha val="0"/>
                  </a:scrgbClr>
                </a:highlight>
                <a:ea typeface="Microsoft YaHei" pitchFamily="2"/>
              </a:rPr>
              <a:t>extração</a:t>
            </a:r>
            <a:r>
              <a:rPr lang="en-US" dirty="0">
                <a:solidFill>
                  <a:srgbClr val="595959"/>
                </a:solidFill>
                <a:highlight>
                  <a:scrgbClr r="0" g="0" b="0">
                    <a:alpha val="0"/>
                  </a:scrgbClr>
                </a:highlight>
                <a:ea typeface="Microsoft YaHei" pitchFamily="2"/>
              </a:rPr>
              <a:t> de </a:t>
            </a:r>
            <a:r>
              <a:rPr lang="en-US" dirty="0" err="1">
                <a:solidFill>
                  <a:srgbClr val="595959"/>
                </a:solidFill>
                <a:highlight>
                  <a:scrgbClr r="0" g="0" b="0">
                    <a:alpha val="0"/>
                  </a:scrgbClr>
                </a:highlight>
                <a:ea typeface="Microsoft YaHei" pitchFamily="2"/>
              </a:rPr>
              <a:t>águas</a:t>
            </a:r>
            <a:r>
              <a:rPr lang="en-US" dirty="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subterrâneas</a:t>
            </a:r>
            <a:r>
              <a:rPr lang="en-US" dirty="0">
                <a:solidFill>
                  <a:srgbClr val="595959"/>
                </a:solidFill>
                <a:highlight>
                  <a:scrgbClr r="0" g="0" b="0">
                    <a:alpha val="0"/>
                  </a:scrgbClr>
                </a:highlight>
                <a:ea typeface="Microsoft YaHei" pitchFamily="2"/>
              </a:rPr>
              <a:t> - </a:t>
            </a:r>
            <a:r>
              <a:rPr lang="en-US" dirty="0" err="1">
                <a:solidFill>
                  <a:srgbClr val="595959"/>
                </a:solidFill>
                <a:highlight>
                  <a:scrgbClr r="0" g="0" b="0">
                    <a:alpha val="0"/>
                  </a:scrgbClr>
                </a:highlight>
                <a:ea typeface="Microsoft YaHei" pitchFamily="2"/>
              </a:rPr>
              <a:t>reduzir</a:t>
            </a:r>
            <a:r>
              <a:rPr lang="en-US" dirty="0">
                <a:solidFill>
                  <a:srgbClr val="595959"/>
                </a:solidFill>
                <a:highlight>
                  <a:scrgbClr r="0" g="0" b="0">
                    <a:alpha val="0"/>
                  </a:scrgbClr>
                </a:highlight>
                <a:ea typeface="Microsoft YaHei" pitchFamily="2"/>
              </a:rPr>
              <a:t> o </a:t>
            </a:r>
            <a:r>
              <a:rPr lang="en-US" dirty="0" err="1">
                <a:solidFill>
                  <a:srgbClr val="595959"/>
                </a:solidFill>
                <a:highlight>
                  <a:scrgbClr r="0" g="0" b="0">
                    <a:alpha val="0"/>
                  </a:scrgbClr>
                </a:highlight>
                <a:ea typeface="Microsoft YaHei" pitchFamily="2"/>
              </a:rPr>
              <a:t>acesso</a:t>
            </a:r>
            <a:r>
              <a:rPr lang="en-US" dirty="0">
                <a:solidFill>
                  <a:srgbClr val="595959"/>
                </a:solidFill>
                <a:highlight>
                  <a:scrgbClr r="0" g="0" b="0">
                    <a:alpha val="0"/>
                  </a:scrgbClr>
                </a:highlight>
                <a:ea typeface="Microsoft YaHei" pitchFamily="2"/>
              </a:rPr>
              <a:t> à </a:t>
            </a:r>
            <a:r>
              <a:rPr lang="en-US" dirty="0" err="1">
                <a:solidFill>
                  <a:srgbClr val="595959"/>
                </a:solidFill>
                <a:highlight>
                  <a:scrgbClr r="0" g="0" b="0">
                    <a:alpha val="0"/>
                  </a:scrgbClr>
                </a:highlight>
                <a:ea typeface="Microsoft YaHei" pitchFamily="2"/>
              </a:rPr>
              <a:t>água</a:t>
            </a:r>
            <a:r>
              <a:rPr lang="en-US" dirty="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pelos</a:t>
            </a:r>
            <a:r>
              <a:rPr lang="en-US" dirty="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pobres</a:t>
            </a:r>
            <a:endParaRPr lang="en-US" dirty="0">
              <a:solidFill>
                <a:srgbClr val="595959"/>
              </a:solidFill>
              <a:highlight>
                <a:scrgbClr r="0" g="0" b="0">
                  <a:alpha val="0"/>
                </a:scrgbClr>
              </a:highlight>
              <a:ea typeface="Microsoft YaHei" pitchFamily="2"/>
            </a:endParaRPr>
          </a:p>
          <a:p>
            <a:pPr marL="0" lvl="0" indent="0">
              <a:buNone/>
            </a:pPr>
            <a:r>
              <a:rPr lang="en-US" dirty="0" err="1">
                <a:solidFill>
                  <a:srgbClr val="595959"/>
                </a:solidFill>
                <a:highlight>
                  <a:scrgbClr r="0" g="0" b="0">
                    <a:alpha val="0"/>
                  </a:scrgbClr>
                </a:highlight>
                <a:ea typeface="Microsoft YaHei" pitchFamily="2"/>
              </a:rPr>
              <a:t>Aumenta</a:t>
            </a:r>
            <a:r>
              <a:rPr lang="en-US" dirty="0">
                <a:solidFill>
                  <a:srgbClr val="595959"/>
                </a:solidFill>
                <a:highlight>
                  <a:scrgbClr r="0" g="0" b="0">
                    <a:alpha val="0"/>
                  </a:scrgbClr>
                </a:highlight>
                <a:ea typeface="Microsoft YaHei" pitchFamily="2"/>
              </a:rPr>
              <a:t> o </a:t>
            </a:r>
            <a:r>
              <a:rPr lang="en-US" dirty="0" err="1">
                <a:solidFill>
                  <a:srgbClr val="595959"/>
                </a:solidFill>
                <a:highlight>
                  <a:scrgbClr r="0" g="0" b="0">
                    <a:alpha val="0"/>
                  </a:scrgbClr>
                </a:highlight>
                <a:ea typeface="Microsoft YaHei" pitchFamily="2"/>
              </a:rPr>
              <a:t>preço</a:t>
            </a:r>
            <a:r>
              <a:rPr lang="en-US" dirty="0">
                <a:solidFill>
                  <a:srgbClr val="595959"/>
                </a:solidFill>
                <a:highlight>
                  <a:scrgbClr r="0" g="0" b="0">
                    <a:alpha val="0"/>
                  </a:scrgbClr>
                </a:highlight>
                <a:ea typeface="Microsoft YaHei" pitchFamily="2"/>
              </a:rPr>
              <a:t> dos </a:t>
            </a:r>
            <a:r>
              <a:rPr lang="en-US" dirty="0" err="1">
                <a:solidFill>
                  <a:srgbClr val="595959"/>
                </a:solidFill>
                <a:highlight>
                  <a:scrgbClr r="0" g="0" b="0">
                    <a:alpha val="0"/>
                  </a:scrgbClr>
                </a:highlight>
                <a:ea typeface="Microsoft YaHei" pitchFamily="2"/>
              </a:rPr>
              <a:t>alimentos</a:t>
            </a:r>
            <a:endParaRPr lang="en-US" dirty="0">
              <a:solidFill>
                <a:srgbClr val="595959"/>
              </a:solidFill>
              <a:highlight>
                <a:scrgbClr r="0" g="0" b="0">
                  <a:alpha val="0"/>
                </a:scrgbClr>
              </a:highlight>
              <a:ea typeface="Microsoft YaHei" pitchFamily="2"/>
            </a:endParaRPr>
          </a:p>
          <a:p>
            <a:pPr marL="0" lvl="0" indent="0">
              <a:buNone/>
            </a:pPr>
            <a:r>
              <a:rPr lang="en-US" dirty="0" err="1">
                <a:solidFill>
                  <a:srgbClr val="595959"/>
                </a:solidFill>
                <a:highlight>
                  <a:scrgbClr r="0" g="0" b="0">
                    <a:alpha val="0"/>
                  </a:scrgbClr>
                </a:highlight>
                <a:ea typeface="Microsoft YaHei" pitchFamily="2"/>
              </a:rPr>
              <a:t>pode</a:t>
            </a:r>
            <a:r>
              <a:rPr lang="en-US" dirty="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ter</a:t>
            </a:r>
            <a:r>
              <a:rPr lang="en-US" dirty="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efeitos</a:t>
            </a:r>
            <a:r>
              <a:rPr lang="en-US" dirty="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distributivos</a:t>
            </a:r>
            <a:r>
              <a:rPr lang="en-US" dirty="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negativos</a:t>
            </a:r>
            <a:endParaRPr lang="en-US" dirty="0">
              <a:solidFill>
                <a:srgbClr val="595959"/>
              </a:solidFill>
              <a:highlight>
                <a:scrgbClr r="0" g="0" b="0">
                  <a:alpha val="0"/>
                </a:scrgbClr>
              </a:highlight>
              <a:ea typeface="Microsoft YaHei" pitchFamily="2"/>
            </a:endParaRPr>
          </a:p>
          <a:p>
            <a:pPr marL="0" lvl="0" indent="0">
              <a:buNone/>
            </a:pPr>
            <a:r>
              <a:rPr lang="en-US" dirty="0" err="1">
                <a:solidFill>
                  <a:srgbClr val="595959"/>
                </a:solidFill>
                <a:highlight>
                  <a:scrgbClr r="0" g="0" b="0">
                    <a:alpha val="0"/>
                  </a:scrgbClr>
                </a:highlight>
                <a:ea typeface="Microsoft YaHei" pitchFamily="2"/>
              </a:rPr>
              <a:t>pode</a:t>
            </a:r>
            <a:r>
              <a:rPr lang="en-US" dirty="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ser</a:t>
            </a:r>
            <a:r>
              <a:rPr lang="en-US" dirty="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parcialmente</a:t>
            </a:r>
            <a:r>
              <a:rPr lang="en-US" dirty="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compensado</a:t>
            </a:r>
            <a:r>
              <a:rPr lang="en-US" dirty="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pelo</a:t>
            </a:r>
            <a:r>
              <a:rPr lang="en-US" dirty="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desenvolvimento</a:t>
            </a:r>
            <a:r>
              <a:rPr lang="en-US" dirty="0">
                <a:solidFill>
                  <a:srgbClr val="595959"/>
                </a:solidFill>
                <a:highlight>
                  <a:scrgbClr r="0" g="0" b="0">
                    <a:alpha val="0"/>
                  </a:scrgbClr>
                </a:highlight>
                <a:ea typeface="Microsoft YaHei" pitchFamily="2"/>
              </a:rPr>
              <a:t> de </a:t>
            </a:r>
            <a:r>
              <a:rPr lang="en-US" dirty="0" err="1">
                <a:solidFill>
                  <a:srgbClr val="595959"/>
                </a:solidFill>
                <a:highlight>
                  <a:scrgbClr r="0" g="0" b="0">
                    <a:alpha val="0"/>
                  </a:scrgbClr>
                </a:highlight>
                <a:ea typeface="Microsoft YaHei" pitchFamily="2"/>
              </a:rPr>
              <a:t>novas</a:t>
            </a:r>
            <a:r>
              <a:rPr lang="en-US" dirty="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tecnologias</a:t>
            </a:r>
            <a:r>
              <a:rPr lang="en-US" dirty="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por</a:t>
            </a:r>
            <a:r>
              <a:rPr lang="en-US" dirty="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exemplo</a:t>
            </a:r>
            <a:r>
              <a:rPr lang="en-US" dirty="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Biotecnologia</a:t>
            </a:r>
            <a:r>
              <a:rPr lang="en-US" dirty="0">
                <a:solidFill>
                  <a:srgbClr val="595959"/>
                </a:solidFill>
                <a:highlight>
                  <a:scrgbClr r="0" g="0" b="0">
                    <a:alpha val="0"/>
                  </a:scrgbClr>
                </a:highlight>
                <a:ea typeface="Microsoft YaHei" pitchFamily="2"/>
              </a:rPr>
              <a:t>)</a:t>
            </a:r>
          </a:p>
          <a:p>
            <a:pPr marL="0" lvl="0" indent="0">
              <a:buNone/>
            </a:pPr>
            <a:r>
              <a:rPr lang="en-US" dirty="0" err="1">
                <a:solidFill>
                  <a:srgbClr val="595959"/>
                </a:solidFill>
                <a:highlight>
                  <a:scrgbClr r="0" g="0" b="0">
                    <a:alpha val="0"/>
                  </a:scrgbClr>
                </a:highlight>
                <a:ea typeface="Microsoft YaHei" pitchFamily="2"/>
              </a:rPr>
              <a:t>proteger</a:t>
            </a:r>
            <a:r>
              <a:rPr lang="en-US" dirty="0">
                <a:solidFill>
                  <a:srgbClr val="595959"/>
                </a:solidFill>
                <a:highlight>
                  <a:scrgbClr r="0" g="0" b="0">
                    <a:alpha val="0"/>
                  </a:scrgbClr>
                </a:highlight>
                <a:ea typeface="Microsoft YaHei" pitchFamily="2"/>
              </a:rPr>
              <a:t> o </a:t>
            </a:r>
            <a:r>
              <a:rPr lang="en-US" dirty="0" err="1">
                <a:solidFill>
                  <a:srgbClr val="595959"/>
                </a:solidFill>
                <a:highlight>
                  <a:scrgbClr r="0" g="0" b="0">
                    <a:alpha val="0"/>
                  </a:scrgbClr>
                </a:highlight>
                <a:ea typeface="Microsoft YaHei" pitchFamily="2"/>
              </a:rPr>
              <a:t>setor</a:t>
            </a:r>
            <a:r>
              <a:rPr lang="en-US" dirty="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agrícola</a:t>
            </a:r>
            <a:r>
              <a:rPr lang="en-US" dirty="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através</a:t>
            </a:r>
            <a:r>
              <a:rPr lang="en-US" dirty="0">
                <a:solidFill>
                  <a:srgbClr val="595959"/>
                </a:solidFill>
                <a:highlight>
                  <a:scrgbClr r="0" g="0" b="0">
                    <a:alpha val="0"/>
                  </a:scrgbClr>
                </a:highlight>
                <a:ea typeface="Microsoft YaHei" pitchFamily="2"/>
              </a:rPr>
              <a:t> de </a:t>
            </a:r>
            <a:r>
              <a:rPr lang="en-US" dirty="0" err="1" smtClean="0">
                <a:solidFill>
                  <a:srgbClr val="595959"/>
                </a:solidFill>
                <a:highlight>
                  <a:scrgbClr r="0" g="0" b="0">
                    <a:alpha val="0"/>
                  </a:scrgbClr>
                </a:highlight>
                <a:ea typeface="Microsoft YaHei" pitchFamily="2"/>
              </a:rPr>
              <a:t>subsídios</a:t>
            </a:r>
            <a:r>
              <a:rPr lang="en-US" smtClean="0">
                <a:solidFill>
                  <a:srgbClr val="595959"/>
                </a:solidFill>
                <a:highlight>
                  <a:scrgbClr r="0" g="0" b="0">
                    <a:alpha val="0"/>
                  </a:scrgbClr>
                </a:highlight>
                <a:ea typeface="Microsoft YaHei" pitchFamily="2"/>
                <a:sym typeface="Wingdings" panose="05000000000000000000" pitchFamily="2" charset="2"/>
              </a:rPr>
              <a:t> </a:t>
            </a:r>
            <a:r>
              <a:rPr lang="en-US" smtClean="0">
                <a:solidFill>
                  <a:srgbClr val="595959"/>
                </a:solidFill>
                <a:highlight>
                  <a:scrgbClr r="0" g="0" b="0">
                    <a:alpha val="0"/>
                  </a:scrgbClr>
                </a:highlight>
                <a:ea typeface="Microsoft YaHei" pitchFamily="2"/>
              </a:rPr>
              <a:t>financeiramente</a:t>
            </a:r>
            <a:r>
              <a:rPr lang="en-US" dirty="0" smtClean="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insustentável</a:t>
            </a:r>
            <a:r>
              <a:rPr lang="en-US" dirty="0">
                <a:solidFill>
                  <a:srgbClr val="595959"/>
                </a:solidFill>
                <a:highlight>
                  <a:scrgbClr r="0" g="0" b="0">
                    <a:alpha val="0"/>
                  </a:scrgbClr>
                </a:highlight>
                <a:ea typeface="Microsoft YaHei" pitchFamily="2"/>
              </a:rPr>
              <a:t> e </a:t>
            </a:r>
            <a:r>
              <a:rPr lang="en-US" dirty="0" err="1">
                <a:solidFill>
                  <a:srgbClr val="595959"/>
                </a:solidFill>
                <a:highlight>
                  <a:scrgbClr r="0" g="0" b="0">
                    <a:alpha val="0"/>
                  </a:scrgbClr>
                </a:highlight>
                <a:ea typeface="Microsoft YaHei" pitchFamily="2"/>
              </a:rPr>
              <a:t>encorajar</a:t>
            </a:r>
            <a:r>
              <a:rPr lang="en-US" dirty="0">
                <a:solidFill>
                  <a:srgbClr val="595959"/>
                </a:solidFill>
                <a:highlight>
                  <a:scrgbClr r="0" g="0" b="0">
                    <a:alpha val="0"/>
                  </a:scrgbClr>
                </a:highlight>
                <a:ea typeface="Microsoft YaHei" pitchFamily="2"/>
              </a:rPr>
              <a:t> o </a:t>
            </a:r>
            <a:r>
              <a:rPr lang="en-US" dirty="0" err="1">
                <a:solidFill>
                  <a:srgbClr val="595959"/>
                </a:solidFill>
                <a:highlight>
                  <a:scrgbClr r="0" g="0" b="0">
                    <a:alpha val="0"/>
                  </a:scrgbClr>
                </a:highlight>
                <a:ea typeface="Microsoft YaHei" pitchFamily="2"/>
              </a:rPr>
              <a:t>uso</a:t>
            </a:r>
            <a:r>
              <a:rPr lang="en-US" dirty="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indevido</a:t>
            </a:r>
            <a:r>
              <a:rPr lang="en-US" dirty="0">
                <a:solidFill>
                  <a:srgbClr val="595959"/>
                </a:solidFill>
                <a:highlight>
                  <a:scrgbClr r="0" g="0" b="0">
                    <a:alpha val="0"/>
                  </a:scrgbClr>
                </a:highlight>
                <a:ea typeface="Microsoft YaHei" pitchFamily="2"/>
              </a:rPr>
              <a:t> de </a:t>
            </a:r>
            <a:r>
              <a:rPr lang="en-US" dirty="0" err="1">
                <a:solidFill>
                  <a:srgbClr val="595959"/>
                </a:solidFill>
                <a:highlight>
                  <a:scrgbClr r="0" g="0" b="0">
                    <a:alpha val="0"/>
                  </a:scrgbClr>
                </a:highlight>
                <a:ea typeface="Microsoft YaHei" pitchFamily="2"/>
              </a:rPr>
              <a:t>recursos</a:t>
            </a:r>
            <a:endParaRPr lang="en-US" dirty="0">
              <a:solidFill>
                <a:srgbClr val="595959"/>
              </a:solidFill>
              <a:highlight>
                <a:scrgbClr r="0" g="0" b="0">
                  <a:alpha val="0"/>
                </a:scrgbClr>
              </a:highlight>
              <a:ea typeface="Microsoft YaHei" pitchFamily="2"/>
            </a:endParaRPr>
          </a:p>
          <a:p>
            <a:pPr marL="0" lvl="0" indent="0">
              <a:buNone/>
            </a:pPr>
            <a:r>
              <a:rPr lang="en-US" dirty="0" err="1">
                <a:solidFill>
                  <a:srgbClr val="595959"/>
                </a:solidFill>
                <a:highlight>
                  <a:scrgbClr r="0" g="0" b="0">
                    <a:alpha val="0"/>
                  </a:scrgbClr>
                </a:highlight>
                <a:ea typeface="Microsoft YaHei" pitchFamily="2"/>
              </a:rPr>
              <a:t>implicações</a:t>
            </a:r>
            <a:r>
              <a:rPr lang="en-US" dirty="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diretas</a:t>
            </a:r>
            <a:r>
              <a:rPr lang="en-US" dirty="0">
                <a:solidFill>
                  <a:srgbClr val="595959"/>
                </a:solidFill>
                <a:highlight>
                  <a:scrgbClr r="0" g="0" b="0">
                    <a:alpha val="0"/>
                  </a:scrgbClr>
                </a:highlight>
                <a:ea typeface="Microsoft YaHei" pitchFamily="2"/>
              </a:rPr>
              <a:t> →  </a:t>
            </a:r>
            <a:r>
              <a:rPr lang="en-US" dirty="0" err="1">
                <a:solidFill>
                  <a:srgbClr val="595959"/>
                </a:solidFill>
                <a:highlight>
                  <a:scrgbClr r="0" g="0" b="0">
                    <a:alpha val="0"/>
                  </a:scrgbClr>
                </a:highlight>
                <a:ea typeface="Microsoft YaHei" pitchFamily="2"/>
              </a:rPr>
              <a:t>aumento</a:t>
            </a:r>
            <a:r>
              <a:rPr lang="en-US" dirty="0">
                <a:solidFill>
                  <a:srgbClr val="595959"/>
                </a:solidFill>
                <a:highlight>
                  <a:scrgbClr r="0" g="0" b="0">
                    <a:alpha val="0"/>
                  </a:scrgbClr>
                </a:highlight>
                <a:ea typeface="Microsoft YaHei" pitchFamily="2"/>
              </a:rPr>
              <a:t> da </a:t>
            </a:r>
            <a:r>
              <a:rPr lang="en-US" dirty="0" err="1">
                <a:solidFill>
                  <a:srgbClr val="595959"/>
                </a:solidFill>
                <a:highlight>
                  <a:scrgbClr r="0" g="0" b="0">
                    <a:alpha val="0"/>
                  </a:scrgbClr>
                </a:highlight>
                <a:ea typeface="Microsoft YaHei" pitchFamily="2"/>
              </a:rPr>
              <a:t>demanda</a:t>
            </a:r>
            <a:r>
              <a:rPr lang="en-US" dirty="0">
                <a:solidFill>
                  <a:srgbClr val="595959"/>
                </a:solidFill>
                <a:highlight>
                  <a:scrgbClr r="0" g="0" b="0">
                    <a:alpha val="0"/>
                  </a:scrgbClr>
                </a:highlight>
                <a:ea typeface="Microsoft YaHei" pitchFamily="2"/>
              </a:rPr>
              <a:t> de </a:t>
            </a:r>
            <a:r>
              <a:rPr lang="en-US" dirty="0" err="1">
                <a:solidFill>
                  <a:srgbClr val="595959"/>
                </a:solidFill>
                <a:highlight>
                  <a:scrgbClr r="0" g="0" b="0">
                    <a:alpha val="0"/>
                  </a:scrgbClr>
                </a:highlight>
                <a:ea typeface="Microsoft YaHei" pitchFamily="2"/>
              </a:rPr>
              <a:t>energia</a:t>
            </a:r>
            <a:r>
              <a:rPr lang="en-US" dirty="0">
                <a:solidFill>
                  <a:srgbClr val="595959"/>
                </a:solidFill>
                <a:highlight>
                  <a:scrgbClr r="0" g="0" b="0">
                    <a:alpha val="0"/>
                  </a:scrgbClr>
                </a:highlight>
                <a:ea typeface="Microsoft YaHei" pitchFamily="2"/>
              </a:rPr>
              <a:t> →  </a:t>
            </a:r>
            <a:r>
              <a:rPr lang="en-US" dirty="0" err="1">
                <a:solidFill>
                  <a:srgbClr val="595959"/>
                </a:solidFill>
                <a:highlight>
                  <a:scrgbClr r="0" g="0" b="0">
                    <a:alpha val="0"/>
                  </a:scrgbClr>
                </a:highlight>
                <a:ea typeface="Microsoft YaHei" pitchFamily="2"/>
              </a:rPr>
              <a:t>preços</a:t>
            </a:r>
            <a:r>
              <a:rPr lang="en-US" dirty="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mais</a:t>
            </a:r>
            <a:r>
              <a:rPr lang="en-US" dirty="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elevados</a:t>
            </a:r>
            <a:r>
              <a:rPr lang="en-US" dirty="0">
                <a:solidFill>
                  <a:srgbClr val="595959"/>
                </a:solidFill>
                <a:highlight>
                  <a:scrgbClr r="0" g="0" b="0">
                    <a:alpha val="0"/>
                  </a:scrgbClr>
                </a:highlight>
                <a:ea typeface="Microsoft YaHei" pitchFamily="2"/>
              </a:rPr>
              <a:t> de </a:t>
            </a:r>
            <a:r>
              <a:rPr lang="en-US" dirty="0" err="1">
                <a:solidFill>
                  <a:srgbClr val="595959"/>
                </a:solidFill>
                <a:highlight>
                  <a:scrgbClr r="0" g="0" b="0">
                    <a:alpha val="0"/>
                  </a:scrgbClr>
                </a:highlight>
                <a:ea typeface="Microsoft YaHei" pitchFamily="2"/>
              </a:rPr>
              <a:t>energia</a:t>
            </a:r>
            <a:r>
              <a:rPr lang="en-US" dirty="0">
                <a:solidFill>
                  <a:srgbClr val="595959"/>
                </a:solidFill>
                <a:highlight>
                  <a:scrgbClr r="0" g="0" b="0">
                    <a:alpha val="0"/>
                  </a:scrgbClr>
                </a:highlight>
                <a:ea typeface="Microsoft YaHei" pitchFamily="2"/>
              </a:rPr>
              <a:t>, → </a:t>
            </a:r>
            <a:r>
              <a:rPr lang="en-US" dirty="0" err="1">
                <a:solidFill>
                  <a:srgbClr val="595959"/>
                </a:solidFill>
                <a:highlight>
                  <a:scrgbClr r="0" g="0" b="0">
                    <a:alpha val="0"/>
                  </a:scrgbClr>
                </a:highlight>
                <a:ea typeface="Microsoft YaHei" pitchFamily="2"/>
              </a:rPr>
              <a:t>consequentemente</a:t>
            </a:r>
            <a:r>
              <a:rPr lang="en-US" dirty="0">
                <a:solidFill>
                  <a:srgbClr val="595959"/>
                </a:solidFill>
                <a:highlight>
                  <a:scrgbClr r="0" g="0" b="0">
                    <a:alpha val="0"/>
                  </a:scrgbClr>
                </a:highlight>
                <a:ea typeface="Microsoft YaHei" pitchFamily="2"/>
              </a:rPr>
              <a:t> de </a:t>
            </a:r>
            <a:r>
              <a:rPr lang="en-US" dirty="0" err="1">
                <a:solidFill>
                  <a:srgbClr val="595959"/>
                </a:solidFill>
                <a:highlight>
                  <a:scrgbClr r="0" g="0" b="0">
                    <a:alpha val="0"/>
                  </a:scrgbClr>
                </a:highlight>
                <a:ea typeface="Microsoft YaHei" pitchFamily="2"/>
              </a:rPr>
              <a:t>água</a:t>
            </a:r>
            <a:r>
              <a:rPr lang="en-US" dirty="0">
                <a:solidFill>
                  <a:srgbClr val="595959"/>
                </a:solidFill>
                <a:highlight>
                  <a:scrgbClr r="0" g="0" b="0">
                    <a:alpha val="0"/>
                  </a:scrgbClr>
                </a:highlight>
                <a:ea typeface="Microsoft YaHei" pitchFamily="2"/>
              </a:rPr>
              <a:t> e </a:t>
            </a:r>
            <a:r>
              <a:rPr lang="en-US" dirty="0" err="1">
                <a:solidFill>
                  <a:srgbClr val="595959"/>
                </a:solidFill>
                <a:highlight>
                  <a:scrgbClr r="0" g="0" b="0">
                    <a:alpha val="0"/>
                  </a:scrgbClr>
                </a:highlight>
                <a:ea typeface="Microsoft YaHei" pitchFamily="2"/>
              </a:rPr>
              <a:t>alimentos</a:t>
            </a:r>
            <a:endParaRPr lang="en-US" dirty="0">
              <a:solidFill>
                <a:srgbClr val="595959"/>
              </a:solidFill>
              <a:highlight>
                <a:scrgbClr r="0" g="0" b="0">
                  <a:alpha val="0"/>
                </a:scrgbClr>
              </a:highlight>
              <a:ea typeface="Microsoft YaHei" pitchFamily="2"/>
            </a:endParaRPr>
          </a:p>
          <a:p>
            <a:pPr marL="0" lvl="0" indent="0">
              <a:buNone/>
            </a:pPr>
            <a:r>
              <a:rPr lang="en-US" dirty="0" err="1">
                <a:solidFill>
                  <a:srgbClr val="595959"/>
                </a:solidFill>
                <a:highlight>
                  <a:scrgbClr r="0" g="0" b="0">
                    <a:alpha val="0"/>
                  </a:scrgbClr>
                </a:highlight>
                <a:ea typeface="Microsoft YaHei" pitchFamily="2"/>
              </a:rPr>
              <a:t>implicações</a:t>
            </a:r>
            <a:r>
              <a:rPr lang="en-US" dirty="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indiretas</a:t>
            </a:r>
            <a:r>
              <a:rPr lang="en-US" dirty="0">
                <a:solidFill>
                  <a:srgbClr val="595959"/>
                </a:solidFill>
                <a:highlight>
                  <a:scrgbClr r="0" g="0" b="0">
                    <a:alpha val="0"/>
                  </a:scrgbClr>
                </a:highlight>
                <a:ea typeface="Microsoft YaHei" pitchFamily="2"/>
              </a:rPr>
              <a:t> →  </a:t>
            </a:r>
            <a:r>
              <a:rPr lang="en-US" dirty="0" err="1">
                <a:solidFill>
                  <a:srgbClr val="595959"/>
                </a:solidFill>
                <a:highlight>
                  <a:scrgbClr r="0" g="0" b="0">
                    <a:alpha val="0"/>
                  </a:scrgbClr>
                </a:highlight>
                <a:ea typeface="Microsoft YaHei" pitchFamily="2"/>
              </a:rPr>
              <a:t>demanda</a:t>
            </a:r>
            <a:r>
              <a:rPr lang="en-US" dirty="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por</a:t>
            </a:r>
            <a:r>
              <a:rPr lang="en-US" dirty="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fontes</a:t>
            </a:r>
            <a:r>
              <a:rPr lang="en-US" dirty="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alternativas</a:t>
            </a:r>
            <a:r>
              <a:rPr lang="en-US" dirty="0">
                <a:solidFill>
                  <a:srgbClr val="595959"/>
                </a:solidFill>
                <a:highlight>
                  <a:scrgbClr r="0" g="0" b="0">
                    <a:alpha val="0"/>
                  </a:scrgbClr>
                </a:highlight>
                <a:ea typeface="Microsoft YaHei" pitchFamily="2"/>
              </a:rPr>
              <a:t> de </a:t>
            </a:r>
            <a:r>
              <a:rPr lang="en-US" dirty="0" err="1">
                <a:solidFill>
                  <a:srgbClr val="595959"/>
                </a:solidFill>
                <a:highlight>
                  <a:scrgbClr r="0" g="0" b="0">
                    <a:alpha val="0"/>
                  </a:scrgbClr>
                </a:highlight>
                <a:ea typeface="Microsoft YaHei" pitchFamily="2"/>
              </a:rPr>
              <a:t>energia</a:t>
            </a:r>
            <a:r>
              <a:rPr lang="en-US" dirty="0">
                <a:solidFill>
                  <a:srgbClr val="595959"/>
                </a:solidFill>
                <a:highlight>
                  <a:scrgbClr r="0" g="0" b="0">
                    <a:alpha val="0"/>
                  </a:scrgbClr>
                </a:highlight>
                <a:ea typeface="Microsoft YaHei" pitchFamily="2"/>
              </a:rPr>
              <a:t>.</a:t>
            </a:r>
          </a:p>
        </p:txBody>
      </p:sp>
    </p:spTree>
    <p:extLst>
      <p:ext uri="{BB962C8B-B14F-4D97-AF65-F5344CB8AC3E}">
        <p14:creationId xmlns:p14="http://schemas.microsoft.com/office/powerpoint/2010/main" val="32519870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1678" y="2530500"/>
            <a:ext cx="10178322" cy="1492132"/>
          </a:xfrm>
        </p:spPr>
        <p:txBody>
          <a:bodyPr>
            <a:normAutofit/>
          </a:bodyPr>
          <a:lstStyle/>
          <a:p>
            <a:pPr algn="ctr"/>
            <a:r>
              <a:rPr lang="pt-BR" sz="5400" b="1" dirty="0"/>
              <a:t>O contexto </a:t>
            </a:r>
            <a:r>
              <a:rPr lang="pt-BR" sz="5400" b="1" dirty="0" smtClean="0"/>
              <a:t>global</a:t>
            </a:r>
            <a:endParaRPr lang="it-IT" dirty="0"/>
          </a:p>
        </p:txBody>
      </p:sp>
      <p:pic>
        <p:nvPicPr>
          <p:cNvPr id="13314" name="Picture 2" descr="Risultati immagini per glob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6271" y="3886200"/>
            <a:ext cx="6789136" cy="2706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462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0454" y="518939"/>
            <a:ext cx="10515600" cy="1325563"/>
          </a:xfrm>
        </p:spPr>
        <p:txBody>
          <a:bodyPr>
            <a:normAutofit/>
          </a:bodyPr>
          <a:lstStyle/>
          <a:p>
            <a:pPr algn="ctr"/>
            <a:r>
              <a:rPr lang="pt-BR" b="1" dirty="0"/>
              <a:t>Os três </a:t>
            </a:r>
            <a:r>
              <a:rPr lang="pt-BR" b="1" dirty="0" smtClean="0"/>
              <a:t>setores</a:t>
            </a:r>
            <a:endParaRPr lang="it-IT" dirty="0"/>
          </a:p>
        </p:txBody>
      </p:sp>
      <p:pic>
        <p:nvPicPr>
          <p:cNvPr id="5" name="Immagine 4">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1040454" y="1539727"/>
            <a:ext cx="4365216" cy="3197458"/>
          </a:xfrm>
          <a:prstGeom prst="rect">
            <a:avLst/>
          </a:prstGeom>
          <a:noFill/>
          <a:ln>
            <a:noFill/>
          </a:ln>
        </p:spPr>
      </p:pic>
      <p:pic>
        <p:nvPicPr>
          <p:cNvPr id="6" name="Immagine 5">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3422567" y="3627946"/>
            <a:ext cx="5120641" cy="3024000"/>
          </a:xfrm>
          <a:prstGeom prst="rect">
            <a:avLst/>
          </a:prstGeom>
          <a:noFill/>
          <a:ln>
            <a:noFill/>
          </a:ln>
        </p:spPr>
      </p:pic>
      <p:pic>
        <p:nvPicPr>
          <p:cNvPr id="4" name="Immagine 3">
            <a:extLst>
              <a:ext uri="{FF2B5EF4-FFF2-40B4-BE49-F238E27FC236}">
                <a16:creationId xmlns:a16="http://schemas.microsoft.com/office/drawing/2014/main" id="{00000000-0000-0000-0000-000000000000}"/>
              </a:ext>
            </a:extLst>
          </p:cNvPr>
          <p:cNvPicPr>
            <a:picLocks noChangeAspect="1"/>
          </p:cNvPicPr>
          <p:nvPr/>
        </p:nvPicPr>
        <p:blipFill>
          <a:blip r:embed="rId4">
            <a:lum/>
            <a:alphaModFix/>
          </a:blip>
          <a:srcRect/>
          <a:stretch>
            <a:fillRect/>
          </a:stretch>
        </p:blipFill>
        <p:spPr>
          <a:xfrm>
            <a:off x="7787783" y="1286796"/>
            <a:ext cx="3933598" cy="3933598"/>
          </a:xfrm>
          <a:prstGeom prst="rect">
            <a:avLst/>
          </a:prstGeom>
          <a:noFill/>
          <a:ln>
            <a:noFill/>
          </a:ln>
        </p:spPr>
      </p:pic>
    </p:spTree>
    <p:extLst>
      <p:ext uri="{BB962C8B-B14F-4D97-AF65-F5344CB8AC3E}">
        <p14:creationId xmlns:p14="http://schemas.microsoft.com/office/powerpoint/2010/main" val="21120526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 </a:t>
            </a:r>
            <a:r>
              <a:rPr lang="it-IT" dirty="0" err="1" smtClean="0"/>
              <a:t>perspectiva</a:t>
            </a:r>
            <a:r>
              <a:rPr lang="it-IT" dirty="0" smtClean="0"/>
              <a:t> global</a:t>
            </a:r>
            <a:endParaRPr lang="it-IT" dirty="0"/>
          </a:p>
        </p:txBody>
      </p:sp>
      <p:pic>
        <p:nvPicPr>
          <p:cNvPr id="4" name="Segnaposto contenuto 3"/>
          <p:cNvPicPr>
            <a:picLocks noGrp="1"/>
          </p:cNvPicPr>
          <p:nvPr>
            <p:ph idx="1"/>
          </p:nvPr>
        </p:nvPicPr>
        <p:blipFill>
          <a:blip r:embed="rId3"/>
          <a:stretch>
            <a:fillRect/>
          </a:stretch>
        </p:blipFill>
        <p:spPr>
          <a:xfrm>
            <a:off x="1779964" y="1524000"/>
            <a:ext cx="8792785" cy="4973317"/>
          </a:xfrm>
          <a:prstGeom prst="rect">
            <a:avLst/>
          </a:prstGeom>
        </p:spPr>
      </p:pic>
    </p:spTree>
    <p:extLst>
      <p:ext uri="{BB962C8B-B14F-4D97-AF65-F5344CB8AC3E}">
        <p14:creationId xmlns:p14="http://schemas.microsoft.com/office/powerpoint/2010/main" val="27621505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1678" y="382385"/>
            <a:ext cx="9658060" cy="1492132"/>
          </a:xfrm>
        </p:spPr>
        <p:txBody>
          <a:bodyPr>
            <a:normAutofit fontScale="90000"/>
          </a:bodyPr>
          <a:lstStyle/>
          <a:p>
            <a:r>
              <a:rPr lang="pt-BR" dirty="0"/>
              <a:t>DESAFIOS NUM MUNDO </a:t>
            </a:r>
            <a:br>
              <a:rPr lang="pt-BR" dirty="0"/>
            </a:br>
            <a:r>
              <a:rPr lang="pt-BR" dirty="0"/>
              <a:t>GOLBALIZADO </a:t>
            </a:r>
            <a:br>
              <a:rPr lang="pt-BR" dirty="0"/>
            </a:br>
            <a:r>
              <a:rPr lang="pt-BR" dirty="0"/>
              <a:t/>
            </a:r>
            <a:br>
              <a:rPr lang="pt-BR" dirty="0"/>
            </a:br>
            <a:endParaRPr lang="it-IT" dirty="0"/>
          </a:p>
        </p:txBody>
      </p:sp>
      <p:sp>
        <p:nvSpPr>
          <p:cNvPr id="3" name="Segnaposto contenuto 2"/>
          <p:cNvSpPr>
            <a:spLocks noGrp="1"/>
          </p:cNvSpPr>
          <p:nvPr>
            <p:ph idx="1"/>
          </p:nvPr>
        </p:nvSpPr>
        <p:spPr>
          <a:xfrm>
            <a:off x="1251678" y="2191407"/>
            <a:ext cx="10288680" cy="3972910"/>
          </a:xfrm>
        </p:spPr>
        <p:txBody>
          <a:bodyPr>
            <a:normAutofit/>
          </a:bodyPr>
          <a:lstStyle/>
          <a:p>
            <a:pPr marL="0" indent="0">
              <a:buNone/>
            </a:pPr>
            <a:r>
              <a:rPr lang="it-IT" sz="2400" dirty="0" smtClean="0"/>
              <a:t>Os </a:t>
            </a:r>
            <a:r>
              <a:rPr lang="it-IT" sz="2400" dirty="0" err="1" smtClean="0"/>
              <a:t>três</a:t>
            </a:r>
            <a:r>
              <a:rPr lang="it-IT" sz="2400" dirty="0" smtClean="0"/>
              <a:t> </a:t>
            </a:r>
            <a:r>
              <a:rPr lang="it-IT" sz="2400" dirty="0" err="1" smtClean="0"/>
              <a:t>sectores</a:t>
            </a:r>
            <a:r>
              <a:rPr lang="it-IT" sz="2400" dirty="0" smtClean="0"/>
              <a:t> do </a:t>
            </a:r>
            <a:r>
              <a:rPr lang="it-IT" sz="2400" dirty="0" err="1" smtClean="0"/>
              <a:t>nexo</a:t>
            </a:r>
            <a:r>
              <a:rPr lang="it-IT" sz="2400" dirty="0" smtClean="0"/>
              <a:t> </a:t>
            </a:r>
            <a:r>
              <a:rPr lang="it-IT" sz="2400" dirty="0" err="1" smtClean="0"/>
              <a:t>na</a:t>
            </a:r>
            <a:r>
              <a:rPr lang="it-IT" sz="2400" dirty="0" smtClean="0"/>
              <a:t> </a:t>
            </a:r>
            <a:r>
              <a:rPr lang="it-IT" sz="2400" dirty="0" err="1" smtClean="0"/>
              <a:t>globalização</a:t>
            </a:r>
            <a:endParaRPr lang="it-IT" sz="2400" dirty="0" smtClean="0"/>
          </a:p>
          <a:p>
            <a:pPr>
              <a:buFont typeface="Wingdings" panose="05000000000000000000" pitchFamily="2" charset="2"/>
              <a:buChar char="q"/>
            </a:pPr>
            <a:r>
              <a:rPr lang="it-IT" sz="2400" dirty="0" smtClean="0"/>
              <a:t> </a:t>
            </a:r>
            <a:r>
              <a:rPr lang="it-IT" sz="2400" dirty="0" err="1" smtClean="0"/>
              <a:t>Porque</a:t>
            </a:r>
            <a:r>
              <a:rPr lang="it-IT" sz="2400" dirty="0" smtClean="0"/>
              <a:t> pensar </a:t>
            </a:r>
            <a:r>
              <a:rPr lang="it-IT" sz="2400" dirty="0" err="1" smtClean="0"/>
              <a:t>num</a:t>
            </a:r>
            <a:r>
              <a:rPr lang="it-IT" sz="2400" dirty="0" smtClean="0"/>
              <a:t> </a:t>
            </a:r>
            <a:r>
              <a:rPr lang="it-IT" sz="2400" dirty="0" err="1" smtClean="0"/>
              <a:t>contexto</a:t>
            </a:r>
            <a:r>
              <a:rPr lang="it-IT" sz="2400" dirty="0" smtClean="0"/>
              <a:t> global?</a:t>
            </a:r>
          </a:p>
          <a:p>
            <a:pPr marL="0" indent="0">
              <a:buNone/>
            </a:pPr>
            <a:r>
              <a:rPr lang="pt-BR" sz="2400" dirty="0" smtClean="0">
                <a:sym typeface="Wingdings" panose="05000000000000000000" pitchFamily="2" charset="2"/>
              </a:rPr>
              <a:t> </a:t>
            </a:r>
            <a:r>
              <a:rPr lang="pt-BR" sz="2400" dirty="0" smtClean="0"/>
              <a:t>Mundo </a:t>
            </a:r>
            <a:r>
              <a:rPr lang="pt-BR" sz="2400" dirty="0"/>
              <a:t>globalizado pede soluções globais por influencia de um ator ao </a:t>
            </a:r>
            <a:r>
              <a:rPr lang="pt-BR" sz="2400" dirty="0" smtClean="0"/>
              <a:t>outro</a:t>
            </a:r>
          </a:p>
          <a:p>
            <a:pPr>
              <a:buFont typeface="Wingdings" panose="05000000000000000000" pitchFamily="2" charset="2"/>
              <a:buChar char="q"/>
            </a:pPr>
            <a:r>
              <a:rPr lang="pt-BR" sz="2400" dirty="0"/>
              <a:t>Principais desafios no </a:t>
            </a:r>
            <a:r>
              <a:rPr lang="pt-BR" sz="2400" dirty="0" smtClean="0"/>
              <a:t>mundo</a:t>
            </a:r>
            <a:endParaRPr lang="pt-BR" sz="2400" dirty="0"/>
          </a:p>
          <a:p>
            <a:r>
              <a:rPr lang="pt-BR" sz="2400" dirty="0"/>
              <a:t>Forme\ </a:t>
            </a:r>
            <a:r>
              <a:rPr lang="pt-BR" sz="2400" dirty="0" smtClean="0"/>
              <a:t>sede</a:t>
            </a:r>
            <a:endParaRPr lang="pt-BR" sz="2400" dirty="0"/>
          </a:p>
          <a:p>
            <a:r>
              <a:rPr lang="pt-BR" sz="2400" dirty="0"/>
              <a:t>Água </a:t>
            </a:r>
            <a:r>
              <a:rPr lang="pt-BR" sz="2400" dirty="0" smtClean="0"/>
              <a:t>limpa</a:t>
            </a:r>
            <a:endParaRPr lang="pt-BR" sz="2400" dirty="0"/>
          </a:p>
          <a:p>
            <a:r>
              <a:rPr lang="pt-BR" sz="2400" dirty="0"/>
              <a:t>E</a:t>
            </a:r>
            <a:r>
              <a:rPr lang="pt-BR" sz="2400" dirty="0" smtClean="0"/>
              <a:t>lectrificação</a:t>
            </a:r>
            <a:endParaRPr lang="pt-BR" sz="2400" dirty="0"/>
          </a:p>
          <a:p>
            <a:pPr marL="0" indent="0">
              <a:buNone/>
            </a:pPr>
            <a:endParaRPr lang="it-IT" dirty="0"/>
          </a:p>
        </p:txBody>
      </p:sp>
      <p:pic>
        <p:nvPicPr>
          <p:cNvPr id="14338" name="Picture 2" descr="Risultati immagini per globalizzazi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805" y="0"/>
            <a:ext cx="3951889" cy="2963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770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AMÉRICA LATINA (</a:t>
            </a:r>
            <a:r>
              <a:rPr lang="it-IT" dirty="0" smtClean="0"/>
              <a:t>BRASIL)</a:t>
            </a:r>
            <a:endParaRPr lang="it-IT" dirty="0"/>
          </a:p>
        </p:txBody>
      </p:sp>
      <p:sp>
        <p:nvSpPr>
          <p:cNvPr id="3" name="Segnaposto contenuto 2"/>
          <p:cNvSpPr>
            <a:spLocks noGrp="1"/>
          </p:cNvSpPr>
          <p:nvPr>
            <p:ph idx="1"/>
          </p:nvPr>
        </p:nvSpPr>
        <p:spPr>
          <a:xfrm>
            <a:off x="1251678" y="1227187"/>
            <a:ext cx="8202565" cy="3802013"/>
          </a:xfrm>
        </p:spPr>
        <p:txBody>
          <a:bodyPr>
            <a:noAutofit/>
          </a:bodyPr>
          <a:lstStyle/>
          <a:p>
            <a:pPr lvl="0">
              <a:spcBef>
                <a:spcPts val="1417"/>
              </a:spcBef>
              <a:buSzPct val="45000"/>
              <a:buFont typeface="StarSymbol"/>
              <a:buChar char="●"/>
            </a:pPr>
            <a:r>
              <a:rPr lang="en-US" sz="1800" dirty="0" err="1">
                <a:solidFill>
                  <a:srgbClr val="595959"/>
                </a:solidFill>
                <a:highlight>
                  <a:scrgbClr r="0" g="0" b="0">
                    <a:alpha val="0"/>
                  </a:scrgbClr>
                </a:highlight>
                <a:ea typeface="Microsoft YaHei" pitchFamily="2"/>
              </a:rPr>
              <a:t>Desafios</a:t>
            </a:r>
            <a:r>
              <a:rPr lang="en-US" sz="1800" dirty="0">
                <a:solidFill>
                  <a:srgbClr val="595959"/>
                </a:solidFill>
                <a:highlight>
                  <a:scrgbClr r="0" g="0" b="0">
                    <a:alpha val="0"/>
                  </a:scrgbClr>
                </a:highlight>
                <a:ea typeface="Microsoft YaHei" pitchFamily="2"/>
              </a:rPr>
              <a:t> </a:t>
            </a:r>
            <a:r>
              <a:rPr lang="en-US" sz="1800" dirty="0" err="1">
                <a:solidFill>
                  <a:srgbClr val="595959"/>
                </a:solidFill>
                <a:highlight>
                  <a:scrgbClr r="0" g="0" b="0">
                    <a:alpha val="0"/>
                  </a:scrgbClr>
                </a:highlight>
                <a:ea typeface="Microsoft YaHei" pitchFamily="2"/>
              </a:rPr>
              <a:t>principais</a:t>
            </a:r>
            <a:r>
              <a:rPr lang="en-US" sz="1800" dirty="0">
                <a:solidFill>
                  <a:srgbClr val="595959"/>
                </a:solidFill>
                <a:highlight>
                  <a:scrgbClr r="0" g="0" b="0">
                    <a:alpha val="0"/>
                  </a:scrgbClr>
                </a:highlight>
                <a:ea typeface="Microsoft YaHei" pitchFamily="2"/>
              </a:rPr>
              <a:t> </a:t>
            </a:r>
            <a:r>
              <a:rPr lang="en-US" sz="1800" dirty="0" err="1">
                <a:solidFill>
                  <a:srgbClr val="595959"/>
                </a:solidFill>
                <a:highlight>
                  <a:scrgbClr r="0" g="0" b="0">
                    <a:alpha val="0"/>
                  </a:scrgbClr>
                </a:highlight>
                <a:ea typeface="Microsoft YaHei" pitchFamily="2"/>
              </a:rPr>
              <a:t>relevante</a:t>
            </a:r>
            <a:r>
              <a:rPr lang="en-US" sz="1800" dirty="0">
                <a:solidFill>
                  <a:srgbClr val="595959"/>
                </a:solidFill>
                <a:highlight>
                  <a:scrgbClr r="0" g="0" b="0">
                    <a:alpha val="0"/>
                  </a:scrgbClr>
                </a:highlight>
                <a:ea typeface="Microsoft YaHei" pitchFamily="2"/>
              </a:rPr>
              <a:t> </a:t>
            </a:r>
            <a:r>
              <a:rPr lang="en-US" sz="1800" dirty="0" err="1">
                <a:solidFill>
                  <a:srgbClr val="595959"/>
                </a:solidFill>
                <a:highlight>
                  <a:scrgbClr r="0" g="0" b="0">
                    <a:alpha val="0"/>
                  </a:scrgbClr>
                </a:highlight>
                <a:ea typeface="Microsoft YaHei" pitchFamily="2"/>
              </a:rPr>
              <a:t>pelo</a:t>
            </a:r>
            <a:r>
              <a:rPr lang="en-US" sz="1800" dirty="0">
                <a:solidFill>
                  <a:srgbClr val="595959"/>
                </a:solidFill>
                <a:highlight>
                  <a:scrgbClr r="0" g="0" b="0">
                    <a:alpha val="0"/>
                  </a:scrgbClr>
                </a:highlight>
                <a:ea typeface="Microsoft YaHei" pitchFamily="2"/>
              </a:rPr>
              <a:t> </a:t>
            </a:r>
            <a:r>
              <a:rPr lang="en-US" sz="1800" dirty="0" err="1">
                <a:solidFill>
                  <a:srgbClr val="595959"/>
                </a:solidFill>
                <a:highlight>
                  <a:scrgbClr r="0" g="0" b="0">
                    <a:alpha val="0"/>
                  </a:scrgbClr>
                </a:highlight>
                <a:ea typeface="Microsoft YaHei" pitchFamily="2"/>
              </a:rPr>
              <a:t>nexo</a:t>
            </a:r>
            <a:endParaRPr lang="en-US" sz="1800" dirty="0">
              <a:solidFill>
                <a:srgbClr val="595959"/>
              </a:solidFill>
              <a:highlight>
                <a:scrgbClr r="0" g="0" b="0">
                  <a:alpha val="0"/>
                </a:scrgbClr>
              </a:highlight>
              <a:ea typeface="Microsoft YaHei" pitchFamily="2"/>
            </a:endParaRPr>
          </a:p>
          <a:p>
            <a:pPr lvl="1">
              <a:spcBef>
                <a:spcPts val="1417"/>
              </a:spcBef>
              <a:buSzPct val="75000"/>
              <a:buFont typeface="StarSymbol"/>
              <a:buChar char="–"/>
            </a:pPr>
            <a:r>
              <a:rPr lang="en-US" dirty="0" err="1">
                <a:solidFill>
                  <a:srgbClr val="595959"/>
                </a:solidFill>
                <a:highlight>
                  <a:scrgbClr r="0" g="0" b="0">
                    <a:alpha val="0"/>
                  </a:scrgbClr>
                </a:highlight>
                <a:ea typeface="Microsoft YaHei" pitchFamily="2"/>
              </a:rPr>
              <a:t>Climas</a:t>
            </a:r>
            <a:r>
              <a:rPr lang="en-US" dirty="0">
                <a:solidFill>
                  <a:srgbClr val="595959"/>
                </a:solidFill>
                <a:highlight>
                  <a:scrgbClr r="0" g="0" b="0">
                    <a:alpha val="0"/>
                  </a:scrgbClr>
                </a:highlight>
                <a:ea typeface="Microsoft YaHei" pitchFamily="2"/>
              </a:rPr>
              <a:t> &amp; tempos </a:t>
            </a:r>
            <a:r>
              <a:rPr lang="en-US" dirty="0" err="1">
                <a:solidFill>
                  <a:srgbClr val="595959"/>
                </a:solidFill>
                <a:highlight>
                  <a:scrgbClr r="0" g="0" b="0">
                    <a:alpha val="0"/>
                  </a:scrgbClr>
                </a:highlight>
                <a:ea typeface="Microsoft YaHei" pitchFamily="2"/>
              </a:rPr>
              <a:t>extremos</a:t>
            </a:r>
            <a:endParaRPr lang="en-US" dirty="0">
              <a:solidFill>
                <a:srgbClr val="595959"/>
              </a:solidFill>
              <a:highlight>
                <a:scrgbClr r="0" g="0" b="0">
                  <a:alpha val="0"/>
                </a:scrgbClr>
              </a:highlight>
              <a:ea typeface="Microsoft YaHei" pitchFamily="2"/>
            </a:endParaRPr>
          </a:p>
          <a:p>
            <a:pPr lvl="1">
              <a:spcBef>
                <a:spcPts val="1417"/>
              </a:spcBef>
              <a:buSzPct val="75000"/>
              <a:buFont typeface="StarSymbol"/>
              <a:buChar char="–"/>
            </a:pPr>
            <a:r>
              <a:rPr lang="en-US" dirty="0" err="1">
                <a:solidFill>
                  <a:srgbClr val="595959"/>
                </a:solidFill>
                <a:highlight>
                  <a:scrgbClr r="0" g="0" b="0">
                    <a:alpha val="0"/>
                  </a:scrgbClr>
                </a:highlight>
                <a:ea typeface="Microsoft YaHei" pitchFamily="2"/>
              </a:rPr>
              <a:t>Diferenças</a:t>
            </a:r>
            <a:r>
              <a:rPr lang="en-US" dirty="0">
                <a:solidFill>
                  <a:srgbClr val="595959"/>
                </a:solidFill>
                <a:highlight>
                  <a:scrgbClr r="0" g="0" b="0">
                    <a:alpha val="0"/>
                  </a:scrgbClr>
                </a:highlight>
                <a:ea typeface="Microsoft YaHei" pitchFamily="2"/>
              </a:rPr>
              <a:t> entre </a:t>
            </a:r>
            <a:r>
              <a:rPr lang="en-US" dirty="0" err="1">
                <a:solidFill>
                  <a:srgbClr val="595959"/>
                </a:solidFill>
                <a:highlight>
                  <a:scrgbClr r="0" g="0" b="0">
                    <a:alpha val="0"/>
                  </a:scrgbClr>
                </a:highlight>
                <a:ea typeface="Microsoft YaHei" pitchFamily="2"/>
              </a:rPr>
              <a:t>região</a:t>
            </a:r>
            <a:r>
              <a:rPr lang="en-US" dirty="0">
                <a:solidFill>
                  <a:srgbClr val="595959"/>
                </a:solidFill>
                <a:highlight>
                  <a:scrgbClr r="0" g="0" b="0">
                    <a:alpha val="0"/>
                  </a:scrgbClr>
                </a:highlight>
                <a:ea typeface="Microsoft YaHei" pitchFamily="2"/>
              </a:rPr>
              <a:t> rural e </a:t>
            </a:r>
            <a:r>
              <a:rPr lang="en-US" dirty="0" err="1">
                <a:solidFill>
                  <a:srgbClr val="595959"/>
                </a:solidFill>
                <a:highlight>
                  <a:scrgbClr r="0" g="0" b="0">
                    <a:alpha val="0"/>
                  </a:scrgbClr>
                </a:highlight>
                <a:ea typeface="Microsoft YaHei" pitchFamily="2"/>
              </a:rPr>
              <a:t>urbana</a:t>
            </a:r>
            <a:endParaRPr lang="en-US" dirty="0">
              <a:solidFill>
                <a:srgbClr val="595959"/>
              </a:solidFill>
              <a:highlight>
                <a:scrgbClr r="0" g="0" b="0">
                  <a:alpha val="0"/>
                </a:scrgbClr>
              </a:highlight>
              <a:ea typeface="Microsoft YaHei" pitchFamily="2"/>
            </a:endParaRPr>
          </a:p>
          <a:p>
            <a:pPr lvl="1">
              <a:spcBef>
                <a:spcPts val="1417"/>
              </a:spcBef>
              <a:buSzPct val="75000"/>
              <a:buFont typeface="StarSymbol"/>
              <a:buChar char="–"/>
            </a:pPr>
            <a:r>
              <a:rPr lang="en-US" dirty="0" err="1">
                <a:solidFill>
                  <a:srgbClr val="595959"/>
                </a:solidFill>
                <a:highlight>
                  <a:scrgbClr r="0" g="0" b="0">
                    <a:alpha val="0"/>
                  </a:scrgbClr>
                </a:highlight>
                <a:ea typeface="Microsoft YaHei" pitchFamily="2"/>
              </a:rPr>
              <a:t>Falta</a:t>
            </a:r>
            <a:r>
              <a:rPr lang="en-US" dirty="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na</a:t>
            </a:r>
            <a:r>
              <a:rPr lang="en-US" dirty="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infrastrutura</a:t>
            </a:r>
            <a:endParaRPr lang="en-US" dirty="0">
              <a:solidFill>
                <a:srgbClr val="595959"/>
              </a:solidFill>
              <a:highlight>
                <a:scrgbClr r="0" g="0" b="0">
                  <a:alpha val="0"/>
                </a:scrgbClr>
              </a:highlight>
              <a:ea typeface="Microsoft YaHei" pitchFamily="2"/>
            </a:endParaRPr>
          </a:p>
          <a:p>
            <a:pPr lvl="0">
              <a:spcBef>
                <a:spcPts val="1417"/>
              </a:spcBef>
              <a:buSzPct val="45000"/>
              <a:buFont typeface="StarSymbol"/>
              <a:buChar char="●"/>
            </a:pPr>
            <a:r>
              <a:rPr lang="en-US" sz="1800" dirty="0" err="1">
                <a:solidFill>
                  <a:srgbClr val="595959"/>
                </a:solidFill>
                <a:highlight>
                  <a:scrgbClr r="0" g="0" b="0">
                    <a:alpha val="0"/>
                  </a:scrgbClr>
                </a:highlight>
                <a:ea typeface="Microsoft YaHei" pitchFamily="2"/>
              </a:rPr>
              <a:t>Exemplos</a:t>
            </a:r>
            <a:r>
              <a:rPr lang="en-US" sz="1800" dirty="0">
                <a:solidFill>
                  <a:srgbClr val="595959"/>
                </a:solidFill>
                <a:highlight>
                  <a:scrgbClr r="0" g="0" b="0">
                    <a:alpha val="0"/>
                  </a:scrgbClr>
                </a:highlight>
                <a:ea typeface="Microsoft YaHei" pitchFamily="2"/>
              </a:rPr>
              <a:t>:</a:t>
            </a:r>
          </a:p>
          <a:p>
            <a:pPr lvl="1">
              <a:spcBef>
                <a:spcPts val="1417"/>
              </a:spcBef>
              <a:buSzPct val="75000"/>
              <a:buFont typeface="StarSymbol"/>
              <a:buChar char="–"/>
            </a:pPr>
            <a:r>
              <a:rPr lang="en-US" dirty="0" err="1">
                <a:solidFill>
                  <a:srgbClr val="595959"/>
                </a:solidFill>
                <a:highlight>
                  <a:scrgbClr r="0" g="0" b="0">
                    <a:alpha val="0"/>
                  </a:scrgbClr>
                </a:highlight>
                <a:ea typeface="Microsoft YaHei" pitchFamily="2"/>
              </a:rPr>
              <a:t>Grandes</a:t>
            </a:r>
            <a:r>
              <a:rPr lang="en-US" dirty="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usinas</a:t>
            </a:r>
            <a:r>
              <a:rPr lang="en-US" dirty="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hidrelétricas</a:t>
            </a:r>
            <a:endParaRPr lang="en-US" dirty="0">
              <a:solidFill>
                <a:srgbClr val="595959"/>
              </a:solidFill>
              <a:highlight>
                <a:scrgbClr r="0" g="0" b="0">
                  <a:alpha val="0"/>
                </a:scrgbClr>
              </a:highlight>
              <a:ea typeface="Microsoft YaHei" pitchFamily="2"/>
            </a:endParaRPr>
          </a:p>
          <a:p>
            <a:pPr lvl="1">
              <a:spcBef>
                <a:spcPts val="1417"/>
              </a:spcBef>
              <a:buSzPct val="75000"/>
              <a:buFont typeface="StarSymbol"/>
              <a:buChar char="–"/>
            </a:pPr>
            <a:r>
              <a:rPr lang="en-US" dirty="0" err="1">
                <a:solidFill>
                  <a:srgbClr val="595959"/>
                </a:solidFill>
                <a:highlight>
                  <a:scrgbClr r="0" g="0" b="0">
                    <a:alpha val="0"/>
                  </a:scrgbClr>
                </a:highlight>
                <a:ea typeface="Microsoft YaHei" pitchFamily="2"/>
              </a:rPr>
              <a:t>Indústria</a:t>
            </a:r>
            <a:r>
              <a:rPr lang="en-US" dirty="0">
                <a:solidFill>
                  <a:srgbClr val="595959"/>
                </a:solidFill>
                <a:highlight>
                  <a:scrgbClr r="0" g="0" b="0">
                    <a:alpha val="0"/>
                  </a:scrgbClr>
                </a:highlight>
                <a:ea typeface="Microsoft YaHei" pitchFamily="2"/>
              </a:rPr>
              <a:t> de </a:t>
            </a:r>
            <a:r>
              <a:rPr lang="en-US" dirty="0" err="1">
                <a:solidFill>
                  <a:srgbClr val="595959"/>
                </a:solidFill>
                <a:highlight>
                  <a:scrgbClr r="0" g="0" b="0">
                    <a:alpha val="0"/>
                  </a:scrgbClr>
                </a:highlight>
                <a:ea typeface="Microsoft YaHei" pitchFamily="2"/>
              </a:rPr>
              <a:t>Biomassa</a:t>
            </a:r>
            <a:r>
              <a:rPr lang="en-US" dirty="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Energia</a:t>
            </a:r>
            <a:r>
              <a:rPr lang="en-US" dirty="0">
                <a:solidFill>
                  <a:srgbClr val="595959"/>
                </a:solidFill>
                <a:highlight>
                  <a:scrgbClr r="0" g="0" b="0">
                    <a:alpha val="0"/>
                  </a:scrgbClr>
                </a:highlight>
                <a:ea typeface="Microsoft YaHei" pitchFamily="2"/>
              </a:rPr>
              <a:t>/</a:t>
            </a:r>
            <a:r>
              <a:rPr lang="en-US" dirty="0" err="1">
                <a:solidFill>
                  <a:srgbClr val="595959"/>
                </a:solidFill>
                <a:highlight>
                  <a:scrgbClr r="0" g="0" b="0">
                    <a:alpha val="0"/>
                  </a:scrgbClr>
                </a:highlight>
                <a:ea typeface="Microsoft YaHei" pitchFamily="2"/>
              </a:rPr>
              <a:t>transporte</a:t>
            </a:r>
            <a:r>
              <a:rPr lang="en-US" dirty="0">
                <a:solidFill>
                  <a:srgbClr val="595959"/>
                </a:solidFill>
                <a:highlight>
                  <a:scrgbClr r="0" g="0" b="0">
                    <a:alpha val="0"/>
                  </a:scrgbClr>
                </a:highlight>
                <a:ea typeface="Microsoft YaHei" pitchFamily="2"/>
              </a:rPr>
              <a:t>)</a:t>
            </a:r>
          </a:p>
          <a:p>
            <a:pPr lvl="1">
              <a:spcBef>
                <a:spcPts val="1417"/>
              </a:spcBef>
              <a:buSzPct val="75000"/>
              <a:buFont typeface="StarSymbol"/>
              <a:buChar char="–"/>
            </a:pPr>
            <a:r>
              <a:rPr lang="en-US" dirty="0" err="1">
                <a:solidFill>
                  <a:srgbClr val="595959"/>
                </a:solidFill>
                <a:highlight>
                  <a:scrgbClr r="0" g="0" b="0">
                    <a:alpha val="0"/>
                  </a:scrgbClr>
                </a:highlight>
                <a:ea typeface="Microsoft YaHei" pitchFamily="2"/>
              </a:rPr>
              <a:t>Secas</a:t>
            </a:r>
            <a:r>
              <a:rPr lang="en-US" dirty="0">
                <a:solidFill>
                  <a:srgbClr val="595959"/>
                </a:solidFill>
                <a:highlight>
                  <a:scrgbClr r="0" g="0" b="0">
                    <a:alpha val="0"/>
                  </a:scrgbClr>
                </a:highlight>
                <a:ea typeface="Microsoft YaHei" pitchFamily="2"/>
              </a:rPr>
              <a:t> e </a:t>
            </a:r>
            <a:r>
              <a:rPr lang="en-US" dirty="0" err="1">
                <a:solidFill>
                  <a:srgbClr val="595959"/>
                </a:solidFill>
                <a:highlight>
                  <a:scrgbClr r="0" g="0" b="0">
                    <a:alpha val="0"/>
                  </a:scrgbClr>
                </a:highlight>
                <a:ea typeface="Microsoft YaHei" pitchFamily="2"/>
              </a:rPr>
              <a:t>fome</a:t>
            </a:r>
            <a:endParaRPr lang="en-US" dirty="0">
              <a:solidFill>
                <a:srgbClr val="595959"/>
              </a:solidFill>
              <a:highlight>
                <a:scrgbClr r="0" g="0" b="0">
                  <a:alpha val="0"/>
                </a:scrgbClr>
              </a:highlight>
              <a:ea typeface="Microsoft YaHei" pitchFamily="2"/>
            </a:endParaRPr>
          </a:p>
          <a:p>
            <a:pPr lvl="0">
              <a:spcBef>
                <a:spcPts val="1417"/>
              </a:spcBef>
              <a:buSzPct val="45000"/>
              <a:buFont typeface="StarSymbol"/>
              <a:buChar char="●"/>
            </a:pPr>
            <a:r>
              <a:rPr lang="en-US" sz="1800" dirty="0" err="1">
                <a:solidFill>
                  <a:srgbClr val="595959"/>
                </a:solidFill>
                <a:highlight>
                  <a:scrgbClr r="0" g="0" b="0">
                    <a:alpha val="0"/>
                  </a:scrgbClr>
                </a:highlight>
                <a:ea typeface="Microsoft YaHei" pitchFamily="2"/>
              </a:rPr>
              <a:t>Contexto</a:t>
            </a:r>
            <a:r>
              <a:rPr lang="en-US" sz="1800" dirty="0">
                <a:solidFill>
                  <a:srgbClr val="595959"/>
                </a:solidFill>
                <a:highlight>
                  <a:scrgbClr r="0" g="0" b="0">
                    <a:alpha val="0"/>
                  </a:scrgbClr>
                </a:highlight>
                <a:ea typeface="Microsoft YaHei" pitchFamily="2"/>
              </a:rPr>
              <a:t> </a:t>
            </a:r>
            <a:r>
              <a:rPr lang="en-US" sz="1800" dirty="0" smtClean="0">
                <a:solidFill>
                  <a:srgbClr val="595959"/>
                </a:solidFill>
                <a:highlight>
                  <a:scrgbClr r="0" g="0" b="0">
                    <a:alpha val="0"/>
                  </a:scrgbClr>
                </a:highlight>
                <a:ea typeface="Microsoft YaHei" pitchFamily="2"/>
              </a:rPr>
              <a:t>global</a:t>
            </a:r>
          </a:p>
          <a:p>
            <a:pPr marL="0" lvl="0" indent="0">
              <a:spcBef>
                <a:spcPts val="1417"/>
              </a:spcBef>
              <a:buSzPct val="45000"/>
              <a:buNone/>
            </a:pPr>
            <a:r>
              <a:rPr lang="en-US" dirty="0" smtClean="0">
                <a:solidFill>
                  <a:srgbClr val="595959"/>
                </a:solidFill>
                <a:highlight>
                  <a:scrgbClr r="0" g="0" b="0">
                    <a:alpha val="0"/>
                  </a:scrgbClr>
                </a:highlight>
                <a:ea typeface="Microsoft YaHei" pitchFamily="2"/>
              </a:rPr>
              <a:t>- </a:t>
            </a:r>
            <a:r>
              <a:rPr lang="en-US" dirty="0" err="1" smtClean="0">
                <a:solidFill>
                  <a:srgbClr val="595959"/>
                </a:solidFill>
                <a:highlight>
                  <a:scrgbClr r="0" g="0" b="0">
                    <a:alpha val="0"/>
                  </a:scrgbClr>
                </a:highlight>
                <a:ea typeface="Microsoft YaHei" pitchFamily="2"/>
              </a:rPr>
              <a:t>Grandes</a:t>
            </a:r>
            <a:r>
              <a:rPr lang="en-US" dirty="0" smtClean="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fornecidores</a:t>
            </a:r>
            <a:r>
              <a:rPr lang="en-US" dirty="0">
                <a:solidFill>
                  <a:srgbClr val="595959"/>
                </a:solidFill>
                <a:highlight>
                  <a:scrgbClr r="0" g="0" b="0">
                    <a:alpha val="0"/>
                  </a:scrgbClr>
                </a:highlight>
                <a:ea typeface="Microsoft YaHei" pitchFamily="2"/>
              </a:rPr>
              <a:t> de </a:t>
            </a:r>
            <a:r>
              <a:rPr lang="en-US" dirty="0" err="1">
                <a:solidFill>
                  <a:srgbClr val="595959"/>
                </a:solidFill>
                <a:highlight>
                  <a:scrgbClr r="0" g="0" b="0">
                    <a:alpha val="0"/>
                  </a:scrgbClr>
                </a:highlight>
                <a:ea typeface="Microsoft YaHei" pitchFamily="2"/>
              </a:rPr>
              <a:t>alimentos</a:t>
            </a:r>
            <a:r>
              <a:rPr lang="en-US" dirty="0">
                <a:solidFill>
                  <a:srgbClr val="595959"/>
                </a:solidFill>
                <a:highlight>
                  <a:scrgbClr r="0" g="0" b="0">
                    <a:alpha val="0"/>
                  </a:scrgbClr>
                </a:highlight>
                <a:ea typeface="Microsoft YaHei" pitchFamily="2"/>
              </a:rPr>
              <a:t> e </a:t>
            </a:r>
            <a:r>
              <a:rPr lang="en-US" dirty="0" err="1">
                <a:solidFill>
                  <a:srgbClr val="595959"/>
                </a:solidFill>
                <a:highlight>
                  <a:scrgbClr r="0" g="0" b="0">
                    <a:alpha val="0"/>
                  </a:scrgbClr>
                </a:highlight>
                <a:ea typeface="Microsoft YaHei" pitchFamily="2"/>
              </a:rPr>
              <a:t>recursos</a:t>
            </a:r>
            <a:r>
              <a:rPr lang="en-US" dirty="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petróleo</a:t>
            </a:r>
            <a:r>
              <a:rPr lang="en-US" dirty="0">
                <a:solidFill>
                  <a:srgbClr val="595959"/>
                </a:solidFill>
                <a:highlight>
                  <a:scrgbClr r="0" g="0" b="0">
                    <a:alpha val="0"/>
                  </a:scrgbClr>
                </a:highlight>
                <a:ea typeface="Microsoft YaHei" pitchFamily="2"/>
              </a:rPr>
              <a:t>, </a:t>
            </a:r>
            <a:r>
              <a:rPr lang="en-US" dirty="0" err="1" smtClean="0">
                <a:solidFill>
                  <a:srgbClr val="595959"/>
                </a:solidFill>
                <a:highlight>
                  <a:scrgbClr r="0" g="0" b="0">
                    <a:alpha val="0"/>
                  </a:scrgbClr>
                </a:highlight>
                <a:ea typeface="Microsoft YaHei" pitchFamily="2"/>
              </a:rPr>
              <a:t>metais</a:t>
            </a:r>
            <a:r>
              <a:rPr lang="en-US" dirty="0" smtClean="0">
                <a:solidFill>
                  <a:srgbClr val="595959"/>
                </a:solidFill>
                <a:highlight>
                  <a:scrgbClr r="0" g="0" b="0">
                    <a:alpha val="0"/>
                  </a:scrgbClr>
                </a:highlight>
                <a:ea typeface="Microsoft YaHei" pitchFamily="2"/>
              </a:rPr>
              <a:t>)</a:t>
            </a:r>
          </a:p>
          <a:p>
            <a:pPr marL="0" lvl="0" indent="0">
              <a:spcBef>
                <a:spcPts val="1417"/>
              </a:spcBef>
              <a:buSzPct val="45000"/>
              <a:buNone/>
            </a:pPr>
            <a:r>
              <a:rPr lang="en-US" dirty="0" smtClean="0">
                <a:solidFill>
                  <a:srgbClr val="595959"/>
                </a:solidFill>
                <a:highlight>
                  <a:scrgbClr r="0" g="0" b="0">
                    <a:alpha val="0"/>
                  </a:scrgbClr>
                </a:highlight>
                <a:ea typeface="Microsoft YaHei" pitchFamily="2"/>
              </a:rPr>
              <a:t>- </a:t>
            </a:r>
            <a:r>
              <a:rPr lang="en-US" dirty="0" err="1" smtClean="0">
                <a:solidFill>
                  <a:srgbClr val="595959"/>
                </a:solidFill>
                <a:highlight>
                  <a:scrgbClr r="0" g="0" b="0">
                    <a:alpha val="0"/>
                  </a:scrgbClr>
                </a:highlight>
                <a:ea typeface="Microsoft YaHei" pitchFamily="2"/>
              </a:rPr>
              <a:t>Sistemas</a:t>
            </a:r>
            <a:r>
              <a:rPr lang="en-US" dirty="0" smtClean="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climaticamente</a:t>
            </a:r>
            <a:r>
              <a:rPr lang="en-US" dirty="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importantes</a:t>
            </a:r>
            <a:r>
              <a:rPr lang="en-US" dirty="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Floresta</a:t>
            </a:r>
            <a:r>
              <a:rPr lang="en-US" dirty="0">
                <a:solidFill>
                  <a:srgbClr val="595959"/>
                </a:solidFill>
                <a:highlight>
                  <a:scrgbClr r="0" g="0" b="0">
                    <a:alpha val="0"/>
                  </a:scrgbClr>
                </a:highlight>
                <a:ea typeface="Microsoft YaHei" pitchFamily="2"/>
              </a:rPr>
              <a:t> tropical, </a:t>
            </a:r>
            <a:r>
              <a:rPr lang="en-US" dirty="0" err="1">
                <a:solidFill>
                  <a:srgbClr val="595959"/>
                </a:solidFill>
                <a:highlight>
                  <a:scrgbClr r="0" g="0" b="0">
                    <a:alpha val="0"/>
                  </a:scrgbClr>
                </a:highlight>
                <a:ea typeface="Microsoft YaHei" pitchFamily="2"/>
              </a:rPr>
              <a:t>geleiras</a:t>
            </a:r>
            <a:r>
              <a:rPr lang="en-US" dirty="0">
                <a:solidFill>
                  <a:srgbClr val="595959"/>
                </a:solidFill>
                <a:highlight>
                  <a:scrgbClr r="0" g="0" b="0">
                    <a:alpha val="0"/>
                  </a:scrgbClr>
                </a:highlight>
                <a:ea typeface="Microsoft YaHei" pitchFamily="2"/>
              </a:rPr>
              <a:t>)</a:t>
            </a:r>
          </a:p>
        </p:txBody>
      </p:sp>
      <p:pic>
        <p:nvPicPr>
          <p:cNvPr id="15362" name="Picture 2" descr="Risultati immagini per bras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298" y="2614550"/>
            <a:ext cx="4589726" cy="2585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6048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AMÉRICA LATINA (BRASIL)</a:t>
            </a:r>
          </a:p>
        </p:txBody>
      </p:sp>
      <p:sp>
        <p:nvSpPr>
          <p:cNvPr id="3" name="Segnaposto contenuto 2"/>
          <p:cNvSpPr>
            <a:spLocks noGrp="1"/>
          </p:cNvSpPr>
          <p:nvPr>
            <p:ph idx="1"/>
          </p:nvPr>
        </p:nvSpPr>
        <p:spPr>
          <a:xfrm>
            <a:off x="1251678" y="1874517"/>
            <a:ext cx="10178322" cy="3593591"/>
          </a:xfrm>
        </p:spPr>
        <p:txBody>
          <a:bodyPr>
            <a:normAutofit fontScale="77500" lnSpcReduction="20000"/>
          </a:bodyPr>
          <a:lstStyle/>
          <a:p>
            <a:pPr marL="0" lvl="0" indent="0">
              <a:spcBef>
                <a:spcPts val="1417"/>
              </a:spcBef>
              <a:buSzPct val="45000"/>
              <a:buFont typeface="StarSymbol"/>
              <a:buChar char="●"/>
            </a:pPr>
            <a:r>
              <a:rPr lang="en-US" sz="4200" dirty="0" err="1">
                <a:solidFill>
                  <a:srgbClr val="000000"/>
                </a:solidFill>
                <a:highlight>
                  <a:scrgbClr r="0" g="0" b="0">
                    <a:alpha val="0"/>
                  </a:scrgbClr>
                </a:highlight>
                <a:latin typeface="Calibri"/>
                <a:ea typeface="Microsoft YaHei" pitchFamily="2"/>
              </a:rPr>
              <a:t>Usinas</a:t>
            </a:r>
            <a:r>
              <a:rPr lang="en-US" sz="4200" dirty="0">
                <a:solidFill>
                  <a:srgbClr val="000000"/>
                </a:solidFill>
                <a:highlight>
                  <a:scrgbClr r="0" g="0" b="0">
                    <a:alpha val="0"/>
                  </a:scrgbClr>
                </a:highlight>
                <a:latin typeface="Calibri"/>
                <a:ea typeface="Microsoft YaHei" pitchFamily="2"/>
              </a:rPr>
              <a:t> </a:t>
            </a:r>
            <a:r>
              <a:rPr lang="en-US" sz="4200" dirty="0" err="1">
                <a:solidFill>
                  <a:srgbClr val="000000"/>
                </a:solidFill>
                <a:highlight>
                  <a:scrgbClr r="0" g="0" b="0">
                    <a:alpha val="0"/>
                  </a:scrgbClr>
                </a:highlight>
                <a:latin typeface="Calibri"/>
                <a:ea typeface="Microsoft YaHei" pitchFamily="2"/>
              </a:rPr>
              <a:t>Hidrelétricas</a:t>
            </a:r>
            <a:r>
              <a:rPr lang="en-US" sz="4200" dirty="0" smtClean="0">
                <a:solidFill>
                  <a:srgbClr val="000000"/>
                </a:solidFill>
                <a:highlight>
                  <a:scrgbClr r="0" g="0" b="0">
                    <a:alpha val="0"/>
                  </a:scrgbClr>
                </a:highlight>
                <a:latin typeface="Calibri"/>
                <a:ea typeface="Microsoft YaHei" pitchFamily="2"/>
              </a:rPr>
              <a:t>:</a:t>
            </a:r>
            <a:endParaRPr lang="en-US" sz="4200" dirty="0">
              <a:solidFill>
                <a:srgbClr val="000000"/>
              </a:solidFill>
              <a:highlight>
                <a:scrgbClr r="0" g="0" b="0">
                  <a:alpha val="0"/>
                </a:scrgbClr>
              </a:highlight>
              <a:latin typeface="Calibri"/>
              <a:ea typeface="Microsoft YaHei" pitchFamily="2"/>
            </a:endParaRPr>
          </a:p>
          <a:p>
            <a:pPr marL="0" lvl="1" indent="0">
              <a:spcBef>
                <a:spcPts val="1417"/>
              </a:spcBef>
              <a:buSzPct val="75000"/>
              <a:buFont typeface="StarSymbol"/>
              <a:buChar char="–"/>
            </a:pPr>
            <a:r>
              <a:rPr lang="en-US" sz="2800" dirty="0" err="1">
                <a:solidFill>
                  <a:srgbClr val="000000"/>
                </a:solidFill>
                <a:highlight>
                  <a:scrgbClr r="0" g="0" b="0">
                    <a:alpha val="0"/>
                  </a:scrgbClr>
                </a:highlight>
                <a:latin typeface="Calibri"/>
                <a:ea typeface="Microsoft YaHei" pitchFamily="2"/>
              </a:rPr>
              <a:t>Maior</a:t>
            </a:r>
            <a:r>
              <a:rPr lang="en-US" sz="2800" dirty="0">
                <a:solidFill>
                  <a:srgbClr val="000000"/>
                </a:solidFill>
                <a:highlight>
                  <a:scrgbClr r="0" g="0" b="0">
                    <a:alpha val="0"/>
                  </a:scrgbClr>
                </a:highlight>
                <a:latin typeface="Calibri"/>
                <a:ea typeface="Microsoft YaHei" pitchFamily="2"/>
              </a:rPr>
              <a:t> </a:t>
            </a:r>
            <a:r>
              <a:rPr lang="en-US" sz="2800" dirty="0" err="1">
                <a:solidFill>
                  <a:srgbClr val="000000"/>
                </a:solidFill>
                <a:highlight>
                  <a:scrgbClr r="0" g="0" b="0">
                    <a:alpha val="0"/>
                  </a:scrgbClr>
                </a:highlight>
                <a:latin typeface="Calibri"/>
                <a:ea typeface="Microsoft YaHei" pitchFamily="2"/>
              </a:rPr>
              <a:t>proporção</a:t>
            </a:r>
            <a:r>
              <a:rPr lang="en-US" sz="2800" dirty="0">
                <a:solidFill>
                  <a:srgbClr val="000000"/>
                </a:solidFill>
                <a:highlight>
                  <a:scrgbClr r="0" g="0" b="0">
                    <a:alpha val="0"/>
                  </a:scrgbClr>
                </a:highlight>
                <a:latin typeface="Calibri"/>
                <a:ea typeface="Microsoft YaHei" pitchFamily="2"/>
              </a:rPr>
              <a:t> </a:t>
            </a:r>
            <a:r>
              <a:rPr lang="en-US" sz="2800" dirty="0" err="1">
                <a:solidFill>
                  <a:srgbClr val="000000"/>
                </a:solidFill>
                <a:highlight>
                  <a:scrgbClr r="0" g="0" b="0">
                    <a:alpha val="0"/>
                  </a:scrgbClr>
                </a:highlight>
                <a:latin typeface="Calibri"/>
                <a:ea typeface="Microsoft YaHei" pitchFamily="2"/>
              </a:rPr>
              <a:t>na</a:t>
            </a:r>
            <a:r>
              <a:rPr lang="en-US" sz="2800" dirty="0">
                <a:solidFill>
                  <a:srgbClr val="000000"/>
                </a:solidFill>
                <a:highlight>
                  <a:scrgbClr r="0" g="0" b="0">
                    <a:alpha val="0"/>
                  </a:scrgbClr>
                </a:highlight>
                <a:latin typeface="Calibri"/>
                <a:ea typeface="Microsoft YaHei" pitchFamily="2"/>
              </a:rPr>
              <a:t> </a:t>
            </a:r>
            <a:r>
              <a:rPr lang="en-US" sz="2800" dirty="0" err="1">
                <a:solidFill>
                  <a:srgbClr val="000000"/>
                </a:solidFill>
                <a:highlight>
                  <a:scrgbClr r="0" g="0" b="0">
                    <a:alpha val="0"/>
                  </a:scrgbClr>
                </a:highlight>
                <a:latin typeface="Calibri"/>
                <a:ea typeface="Microsoft YaHei" pitchFamily="2"/>
              </a:rPr>
              <a:t>matriz</a:t>
            </a:r>
            <a:r>
              <a:rPr lang="en-US" sz="2800" dirty="0">
                <a:solidFill>
                  <a:srgbClr val="000000"/>
                </a:solidFill>
                <a:highlight>
                  <a:scrgbClr r="0" g="0" b="0">
                    <a:alpha val="0"/>
                  </a:scrgbClr>
                </a:highlight>
                <a:latin typeface="Calibri"/>
                <a:ea typeface="Microsoft YaHei" pitchFamily="2"/>
              </a:rPr>
              <a:t> de </a:t>
            </a:r>
            <a:r>
              <a:rPr lang="en-US" sz="2800" dirty="0" err="1">
                <a:solidFill>
                  <a:srgbClr val="000000"/>
                </a:solidFill>
                <a:highlight>
                  <a:scrgbClr r="0" g="0" b="0">
                    <a:alpha val="0"/>
                  </a:scrgbClr>
                </a:highlight>
                <a:latin typeface="Calibri"/>
                <a:ea typeface="Microsoft YaHei" pitchFamily="2"/>
              </a:rPr>
              <a:t>energia</a:t>
            </a:r>
            <a:endParaRPr lang="en-US" sz="2800" dirty="0">
              <a:solidFill>
                <a:srgbClr val="000000"/>
              </a:solidFill>
              <a:highlight>
                <a:scrgbClr r="0" g="0" b="0">
                  <a:alpha val="0"/>
                </a:scrgbClr>
              </a:highlight>
              <a:latin typeface="Calibri"/>
              <a:ea typeface="Microsoft YaHei" pitchFamily="2"/>
            </a:endParaRPr>
          </a:p>
          <a:p>
            <a:pPr marL="0" lvl="1" indent="0">
              <a:spcBef>
                <a:spcPts val="1417"/>
              </a:spcBef>
              <a:buSzPct val="75000"/>
              <a:buFont typeface="StarSymbol"/>
              <a:buChar char="–"/>
            </a:pPr>
            <a:r>
              <a:rPr lang="en-US" sz="2800" dirty="0" err="1">
                <a:solidFill>
                  <a:srgbClr val="000000"/>
                </a:solidFill>
                <a:highlight>
                  <a:scrgbClr r="0" g="0" b="0">
                    <a:alpha val="0"/>
                  </a:scrgbClr>
                </a:highlight>
                <a:latin typeface="Calibri"/>
                <a:ea typeface="Microsoft YaHei" pitchFamily="2"/>
              </a:rPr>
              <a:t>Exemplos</a:t>
            </a:r>
            <a:r>
              <a:rPr lang="en-US" sz="2800" dirty="0">
                <a:solidFill>
                  <a:srgbClr val="000000"/>
                </a:solidFill>
                <a:highlight>
                  <a:scrgbClr r="0" g="0" b="0">
                    <a:alpha val="0"/>
                  </a:scrgbClr>
                </a:highlight>
                <a:latin typeface="Calibri"/>
                <a:ea typeface="Microsoft YaHei" pitchFamily="2"/>
              </a:rPr>
              <a:t> </a:t>
            </a:r>
            <a:r>
              <a:rPr lang="en-US" sz="2800" dirty="0" err="1" smtClean="0">
                <a:solidFill>
                  <a:srgbClr val="000000"/>
                </a:solidFill>
                <a:highlight>
                  <a:scrgbClr r="0" g="0" b="0">
                    <a:alpha val="0"/>
                  </a:scrgbClr>
                </a:highlight>
                <a:latin typeface="Calibri"/>
                <a:ea typeface="Microsoft YaHei" pitchFamily="2"/>
              </a:rPr>
              <a:t>Itaipu</a:t>
            </a:r>
            <a:endParaRPr lang="en-US" sz="2800" dirty="0">
              <a:solidFill>
                <a:srgbClr val="000000"/>
              </a:solidFill>
              <a:highlight>
                <a:scrgbClr r="0" g="0" b="0">
                  <a:alpha val="0"/>
                </a:scrgbClr>
              </a:highlight>
              <a:latin typeface="Calibri"/>
              <a:ea typeface="Microsoft YaHei" pitchFamily="2"/>
            </a:endParaRPr>
          </a:p>
          <a:p>
            <a:pPr marL="0" lvl="1" indent="0">
              <a:spcBef>
                <a:spcPts val="1417"/>
              </a:spcBef>
              <a:buSzPct val="75000"/>
              <a:buFont typeface="StarSymbol"/>
              <a:buChar char="–"/>
            </a:pPr>
            <a:r>
              <a:rPr lang="en-US" sz="2800" dirty="0" err="1">
                <a:solidFill>
                  <a:srgbClr val="000000"/>
                </a:solidFill>
                <a:highlight>
                  <a:scrgbClr r="0" g="0" b="0">
                    <a:alpha val="0"/>
                  </a:scrgbClr>
                </a:highlight>
                <a:latin typeface="Calibri"/>
                <a:ea typeface="Microsoft YaHei" pitchFamily="2"/>
              </a:rPr>
              <a:t>Dependência</a:t>
            </a:r>
            <a:r>
              <a:rPr lang="en-US" sz="2800" dirty="0">
                <a:solidFill>
                  <a:srgbClr val="000000"/>
                </a:solidFill>
                <a:highlight>
                  <a:scrgbClr r="0" g="0" b="0">
                    <a:alpha val="0"/>
                  </a:scrgbClr>
                </a:highlight>
                <a:latin typeface="Calibri"/>
                <a:ea typeface="Microsoft YaHei" pitchFamily="2"/>
              </a:rPr>
              <a:t> do </a:t>
            </a:r>
            <a:r>
              <a:rPr lang="en-US" sz="2800" dirty="0" err="1">
                <a:solidFill>
                  <a:srgbClr val="000000"/>
                </a:solidFill>
                <a:highlight>
                  <a:scrgbClr r="0" g="0" b="0">
                    <a:alpha val="0"/>
                  </a:scrgbClr>
                </a:highlight>
                <a:latin typeface="Calibri"/>
                <a:ea typeface="Microsoft YaHei" pitchFamily="2"/>
              </a:rPr>
              <a:t>clima</a:t>
            </a:r>
            <a:endParaRPr lang="en-US" sz="2800" dirty="0">
              <a:solidFill>
                <a:srgbClr val="000000"/>
              </a:solidFill>
              <a:highlight>
                <a:scrgbClr r="0" g="0" b="0">
                  <a:alpha val="0"/>
                </a:scrgbClr>
              </a:highlight>
              <a:latin typeface="Calibri"/>
              <a:ea typeface="Microsoft YaHei" pitchFamily="2"/>
            </a:endParaRPr>
          </a:p>
          <a:p>
            <a:pPr marL="0" lvl="2" indent="0">
              <a:spcBef>
                <a:spcPts val="1417"/>
              </a:spcBef>
              <a:buSzPct val="45000"/>
              <a:buFont typeface="StarSymbol"/>
              <a:buChar char="●"/>
            </a:pPr>
            <a:r>
              <a:rPr lang="en-US" sz="3600" dirty="0" err="1">
                <a:solidFill>
                  <a:srgbClr val="000000"/>
                </a:solidFill>
                <a:highlight>
                  <a:scrgbClr r="0" g="0" b="0">
                    <a:alpha val="0"/>
                  </a:scrgbClr>
                </a:highlight>
                <a:latin typeface="Calibri"/>
                <a:ea typeface="Microsoft YaHei" pitchFamily="2"/>
              </a:rPr>
              <a:t>Crise</a:t>
            </a:r>
            <a:r>
              <a:rPr lang="en-US" sz="3600" dirty="0">
                <a:solidFill>
                  <a:srgbClr val="000000"/>
                </a:solidFill>
                <a:highlight>
                  <a:scrgbClr r="0" g="0" b="0">
                    <a:alpha val="0"/>
                  </a:scrgbClr>
                </a:highlight>
                <a:latin typeface="Calibri"/>
                <a:ea typeface="Microsoft YaHei" pitchFamily="2"/>
              </a:rPr>
              <a:t> da </a:t>
            </a:r>
            <a:r>
              <a:rPr lang="en-US" sz="3600" dirty="0" err="1">
                <a:solidFill>
                  <a:srgbClr val="000000"/>
                </a:solidFill>
                <a:highlight>
                  <a:scrgbClr r="0" g="0" b="0">
                    <a:alpha val="0"/>
                  </a:scrgbClr>
                </a:highlight>
                <a:latin typeface="Calibri"/>
                <a:ea typeface="Microsoft YaHei" pitchFamily="2"/>
              </a:rPr>
              <a:t>seca</a:t>
            </a:r>
            <a:r>
              <a:rPr lang="en-US" sz="3600" dirty="0">
                <a:solidFill>
                  <a:srgbClr val="000000"/>
                </a:solidFill>
                <a:highlight>
                  <a:scrgbClr r="0" g="0" b="0">
                    <a:alpha val="0"/>
                  </a:scrgbClr>
                </a:highlight>
                <a:latin typeface="Calibri"/>
                <a:ea typeface="Microsoft YaHei" pitchFamily="2"/>
              </a:rPr>
              <a:t> 2001</a:t>
            </a:r>
          </a:p>
          <a:p>
            <a:pPr marL="0" lvl="1" indent="0">
              <a:spcBef>
                <a:spcPts val="1417"/>
              </a:spcBef>
              <a:buSzPct val="75000"/>
              <a:buFont typeface="StarSymbol"/>
              <a:buChar char="–"/>
            </a:pPr>
            <a:r>
              <a:rPr lang="en-US" sz="2800" dirty="0" err="1">
                <a:solidFill>
                  <a:srgbClr val="000000"/>
                </a:solidFill>
                <a:highlight>
                  <a:scrgbClr r="0" g="0" b="0">
                    <a:alpha val="0"/>
                  </a:scrgbClr>
                </a:highlight>
                <a:latin typeface="Calibri"/>
                <a:ea typeface="Microsoft YaHei" pitchFamily="2"/>
              </a:rPr>
              <a:t>Preocupações</a:t>
            </a:r>
            <a:r>
              <a:rPr lang="en-US" sz="2800" dirty="0">
                <a:solidFill>
                  <a:srgbClr val="000000"/>
                </a:solidFill>
                <a:highlight>
                  <a:scrgbClr r="0" g="0" b="0">
                    <a:alpha val="0"/>
                  </a:scrgbClr>
                </a:highlight>
                <a:latin typeface="Calibri"/>
                <a:ea typeface="Microsoft YaHei" pitchFamily="2"/>
              </a:rPr>
              <a:t> </a:t>
            </a:r>
            <a:r>
              <a:rPr lang="en-US" sz="2800" dirty="0" err="1">
                <a:solidFill>
                  <a:srgbClr val="000000"/>
                </a:solidFill>
                <a:highlight>
                  <a:scrgbClr r="0" g="0" b="0">
                    <a:alpha val="0"/>
                  </a:scrgbClr>
                </a:highlight>
                <a:latin typeface="Calibri"/>
                <a:ea typeface="Microsoft YaHei" pitchFamily="2"/>
              </a:rPr>
              <a:t>ambientais</a:t>
            </a:r>
            <a:r>
              <a:rPr lang="en-US" sz="2800" dirty="0">
                <a:solidFill>
                  <a:srgbClr val="000000"/>
                </a:solidFill>
                <a:highlight>
                  <a:scrgbClr r="0" g="0" b="0">
                    <a:alpha val="0"/>
                  </a:scrgbClr>
                </a:highlight>
                <a:latin typeface="Calibri"/>
                <a:ea typeface="Microsoft YaHei" pitchFamily="2"/>
              </a:rPr>
              <a:t> e </a:t>
            </a:r>
            <a:r>
              <a:rPr lang="en-US" sz="2800" dirty="0" err="1">
                <a:solidFill>
                  <a:srgbClr val="000000"/>
                </a:solidFill>
                <a:highlight>
                  <a:scrgbClr r="0" g="0" b="0">
                    <a:alpha val="0"/>
                  </a:scrgbClr>
                </a:highlight>
                <a:latin typeface="Calibri"/>
                <a:ea typeface="Microsoft YaHei" pitchFamily="2"/>
              </a:rPr>
              <a:t>éticas</a:t>
            </a:r>
            <a:endParaRPr lang="en-US" sz="2800" dirty="0">
              <a:solidFill>
                <a:srgbClr val="000000"/>
              </a:solidFill>
              <a:highlight>
                <a:scrgbClr r="0" g="0" b="0">
                  <a:alpha val="0"/>
                </a:scrgbClr>
              </a:highlight>
              <a:latin typeface="Calibri"/>
              <a:ea typeface="Microsoft YaHei" pitchFamily="2"/>
            </a:endParaRPr>
          </a:p>
          <a:p>
            <a:pPr marL="0" lvl="1" indent="0">
              <a:spcBef>
                <a:spcPts val="1417"/>
              </a:spcBef>
              <a:buSzPct val="75000"/>
              <a:buFont typeface="StarSymbol"/>
              <a:buChar char="–"/>
            </a:pPr>
            <a:r>
              <a:rPr lang="en-US" sz="2800" dirty="0" err="1">
                <a:solidFill>
                  <a:srgbClr val="000000"/>
                </a:solidFill>
                <a:highlight>
                  <a:scrgbClr r="0" g="0" b="0">
                    <a:alpha val="0"/>
                  </a:scrgbClr>
                </a:highlight>
                <a:latin typeface="Calibri"/>
                <a:ea typeface="Microsoft YaHei" pitchFamily="2"/>
              </a:rPr>
              <a:t>Iniciativa</a:t>
            </a:r>
            <a:r>
              <a:rPr lang="en-US" sz="2800" dirty="0">
                <a:solidFill>
                  <a:srgbClr val="000000"/>
                </a:solidFill>
                <a:highlight>
                  <a:scrgbClr r="0" g="0" b="0">
                    <a:alpha val="0"/>
                  </a:scrgbClr>
                </a:highlight>
                <a:latin typeface="Calibri"/>
                <a:ea typeface="Microsoft YaHei" pitchFamily="2"/>
              </a:rPr>
              <a:t> de </a:t>
            </a:r>
            <a:r>
              <a:rPr lang="en-US" sz="2800" dirty="0" err="1">
                <a:solidFill>
                  <a:srgbClr val="000000"/>
                </a:solidFill>
                <a:highlight>
                  <a:scrgbClr r="0" g="0" b="0">
                    <a:alpha val="0"/>
                  </a:scrgbClr>
                </a:highlight>
                <a:latin typeface="Calibri"/>
                <a:ea typeface="Microsoft YaHei" pitchFamily="2"/>
              </a:rPr>
              <a:t>diversificar</a:t>
            </a:r>
            <a:r>
              <a:rPr lang="en-US" sz="2800" dirty="0">
                <a:solidFill>
                  <a:srgbClr val="000000"/>
                </a:solidFill>
                <a:highlight>
                  <a:scrgbClr r="0" g="0" b="0">
                    <a:alpha val="0"/>
                  </a:scrgbClr>
                </a:highlight>
                <a:latin typeface="Calibri"/>
                <a:ea typeface="Microsoft YaHei" pitchFamily="2"/>
              </a:rPr>
              <a:t> </a:t>
            </a:r>
            <a:r>
              <a:rPr lang="en-US" sz="2800" dirty="0" err="1">
                <a:solidFill>
                  <a:srgbClr val="000000"/>
                </a:solidFill>
                <a:highlight>
                  <a:scrgbClr r="0" g="0" b="0">
                    <a:alpha val="0"/>
                  </a:scrgbClr>
                </a:highlight>
                <a:latin typeface="Calibri"/>
                <a:ea typeface="Microsoft YaHei" pitchFamily="2"/>
              </a:rPr>
              <a:t>matriz</a:t>
            </a:r>
            <a:r>
              <a:rPr lang="en-US" sz="2800" dirty="0">
                <a:solidFill>
                  <a:srgbClr val="000000"/>
                </a:solidFill>
                <a:highlight>
                  <a:scrgbClr r="0" g="0" b="0">
                    <a:alpha val="0"/>
                  </a:scrgbClr>
                </a:highlight>
                <a:latin typeface="Calibri"/>
                <a:ea typeface="Microsoft YaHei" pitchFamily="2"/>
              </a:rPr>
              <a:t> </a:t>
            </a:r>
            <a:r>
              <a:rPr lang="en-US" sz="2800" dirty="0" err="1">
                <a:solidFill>
                  <a:srgbClr val="000000"/>
                </a:solidFill>
                <a:highlight>
                  <a:scrgbClr r="0" g="0" b="0">
                    <a:alpha val="0"/>
                  </a:scrgbClr>
                </a:highlight>
                <a:latin typeface="Calibri"/>
                <a:ea typeface="Microsoft YaHei" pitchFamily="2"/>
              </a:rPr>
              <a:t>energética</a:t>
            </a:r>
            <a:endParaRPr lang="en-US" sz="2800" dirty="0">
              <a:solidFill>
                <a:srgbClr val="000000"/>
              </a:solidFill>
              <a:highlight>
                <a:scrgbClr r="0" g="0" b="0">
                  <a:alpha val="0"/>
                </a:scrgbClr>
              </a:highlight>
              <a:latin typeface="Calibri"/>
              <a:ea typeface="Microsoft YaHei" pitchFamily="2"/>
            </a:endParaRPr>
          </a:p>
          <a:p>
            <a:endParaRPr lang="it-IT" dirty="0"/>
          </a:p>
        </p:txBody>
      </p:sp>
    </p:spTree>
    <p:extLst>
      <p:ext uri="{BB962C8B-B14F-4D97-AF65-F5344CB8AC3E}">
        <p14:creationId xmlns:p14="http://schemas.microsoft.com/office/powerpoint/2010/main" val="3359085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AMÉRICA LATINA (</a:t>
            </a:r>
            <a:r>
              <a:rPr lang="it-IT" dirty="0" smtClean="0"/>
              <a:t>BRASIL)</a:t>
            </a:r>
            <a:endParaRPr lang="it-IT" dirty="0"/>
          </a:p>
        </p:txBody>
      </p:sp>
      <p:sp>
        <p:nvSpPr>
          <p:cNvPr id="3" name="Segnaposto contenuto 2"/>
          <p:cNvSpPr>
            <a:spLocks noGrp="1"/>
          </p:cNvSpPr>
          <p:nvPr>
            <p:ph idx="1"/>
          </p:nvPr>
        </p:nvSpPr>
        <p:spPr>
          <a:xfrm>
            <a:off x="1251678" y="1716862"/>
            <a:ext cx="9058970" cy="4053317"/>
          </a:xfrm>
        </p:spPr>
        <p:txBody>
          <a:bodyPr>
            <a:noAutofit/>
          </a:bodyPr>
          <a:lstStyle/>
          <a:p>
            <a:r>
              <a:rPr lang="pt-BR" sz="2400" dirty="0"/>
              <a:t>Biocombustível</a:t>
            </a:r>
            <a:r>
              <a:rPr lang="pt-BR" sz="2400" dirty="0" smtClean="0"/>
              <a:t>:</a:t>
            </a:r>
            <a:endParaRPr lang="pt-BR" sz="2400" dirty="0"/>
          </a:p>
          <a:p>
            <a:pPr marL="0" indent="0">
              <a:buNone/>
            </a:pPr>
            <a:r>
              <a:rPr lang="pt-BR" sz="2400" dirty="0" smtClean="0"/>
              <a:t>-Terra </a:t>
            </a:r>
            <a:r>
              <a:rPr lang="pt-BR" sz="2400" dirty="0"/>
              <a:t>e água abundantes</a:t>
            </a:r>
          </a:p>
          <a:p>
            <a:pPr marL="0" indent="0">
              <a:buNone/>
            </a:pPr>
            <a:r>
              <a:rPr lang="pt-BR" sz="2400" dirty="0" smtClean="0"/>
              <a:t>- Pode </a:t>
            </a:r>
            <a:r>
              <a:rPr lang="pt-BR" sz="2400" dirty="0"/>
              <a:t>produzir contra baixos custos</a:t>
            </a:r>
          </a:p>
          <a:p>
            <a:pPr marL="0" indent="0">
              <a:buNone/>
            </a:pPr>
            <a:r>
              <a:rPr lang="pt-BR" sz="2400" dirty="0" smtClean="0"/>
              <a:t>- Dominar </a:t>
            </a:r>
            <a:r>
              <a:rPr lang="pt-BR" sz="2400" dirty="0"/>
              <a:t>a produção de bioetanol (cana de açúcar)</a:t>
            </a:r>
          </a:p>
          <a:p>
            <a:pPr marL="0" indent="0">
              <a:buNone/>
            </a:pPr>
            <a:r>
              <a:rPr lang="pt-BR" sz="2400" dirty="0" smtClean="0"/>
              <a:t>      </a:t>
            </a:r>
            <a:r>
              <a:rPr lang="pt-BR" sz="2400" dirty="0" smtClean="0">
                <a:sym typeface="Wingdings" panose="05000000000000000000" pitchFamily="2" charset="2"/>
              </a:rPr>
              <a:t> </a:t>
            </a:r>
            <a:r>
              <a:rPr lang="pt-BR" sz="2400" dirty="0" smtClean="0"/>
              <a:t>representando </a:t>
            </a:r>
            <a:r>
              <a:rPr lang="pt-BR" sz="2400" dirty="0"/>
              <a:t>70% da oferta global</a:t>
            </a:r>
          </a:p>
          <a:p>
            <a:r>
              <a:rPr lang="pt-BR" sz="2400" dirty="0" smtClean="0"/>
              <a:t>O </a:t>
            </a:r>
            <a:r>
              <a:rPr lang="pt-BR" sz="2400" dirty="0"/>
              <a:t>Brasil evapora 2.200 litros por cada litro de etanol</a:t>
            </a:r>
          </a:p>
          <a:p>
            <a:pPr marL="0" indent="0">
              <a:buNone/>
            </a:pPr>
            <a:r>
              <a:rPr lang="pt-BR" sz="2400" dirty="0" smtClean="0"/>
              <a:t>- a </a:t>
            </a:r>
            <a:r>
              <a:rPr lang="pt-BR" sz="2400" dirty="0"/>
              <a:t>demanda é atendida por chuvas abundantes</a:t>
            </a:r>
          </a:p>
        </p:txBody>
      </p:sp>
      <p:sp>
        <p:nvSpPr>
          <p:cNvPr id="4" name="AutoShape 2" descr="Risultati immagini per biocombustibi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5" name="Immagine 4"/>
          <p:cNvPicPr>
            <a:picLocks noChangeAspect="1"/>
          </p:cNvPicPr>
          <p:nvPr/>
        </p:nvPicPr>
        <p:blipFill>
          <a:blip r:embed="rId2"/>
          <a:stretch>
            <a:fillRect/>
          </a:stretch>
        </p:blipFill>
        <p:spPr>
          <a:xfrm>
            <a:off x="7983930" y="4682359"/>
            <a:ext cx="3934802" cy="2175641"/>
          </a:xfrm>
          <a:prstGeom prst="rect">
            <a:avLst/>
          </a:prstGeom>
        </p:spPr>
      </p:pic>
    </p:spTree>
    <p:extLst>
      <p:ext uri="{BB962C8B-B14F-4D97-AF65-F5344CB8AC3E}">
        <p14:creationId xmlns:p14="http://schemas.microsoft.com/office/powerpoint/2010/main" val="30537536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EUROPE</a:t>
            </a:r>
            <a:endParaRPr lang="it-IT" dirty="0"/>
          </a:p>
        </p:txBody>
      </p:sp>
      <p:sp>
        <p:nvSpPr>
          <p:cNvPr id="3" name="Segnaposto contenuto 2"/>
          <p:cNvSpPr>
            <a:spLocks noGrp="1"/>
          </p:cNvSpPr>
          <p:nvPr>
            <p:ph idx="1"/>
          </p:nvPr>
        </p:nvSpPr>
        <p:spPr>
          <a:xfrm>
            <a:off x="1126116" y="1259079"/>
            <a:ext cx="10178322" cy="3593591"/>
          </a:xfrm>
        </p:spPr>
        <p:txBody>
          <a:bodyPr>
            <a:noAutofit/>
          </a:bodyPr>
          <a:lstStyle/>
          <a:p>
            <a:pPr lvl="0">
              <a:spcBef>
                <a:spcPts val="1417"/>
              </a:spcBef>
              <a:buSzPct val="45000"/>
              <a:buFont typeface="StarSymbol"/>
              <a:buChar char="●"/>
            </a:pPr>
            <a:r>
              <a:rPr lang="en-US" dirty="0" err="1">
                <a:solidFill>
                  <a:srgbClr val="595959"/>
                </a:solidFill>
                <a:highlight>
                  <a:scrgbClr r="0" g="0" b="0">
                    <a:alpha val="0"/>
                  </a:scrgbClr>
                </a:highlight>
                <a:ea typeface="Microsoft YaHei" pitchFamily="2"/>
              </a:rPr>
              <a:t>Desafios</a:t>
            </a:r>
            <a:r>
              <a:rPr lang="en-US" dirty="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principais</a:t>
            </a:r>
            <a:r>
              <a:rPr lang="en-US" dirty="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relevante</a:t>
            </a:r>
            <a:r>
              <a:rPr lang="en-US" dirty="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pelo</a:t>
            </a:r>
            <a:r>
              <a:rPr lang="en-US" dirty="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nexo</a:t>
            </a:r>
            <a:endParaRPr lang="en-US" dirty="0">
              <a:solidFill>
                <a:srgbClr val="595959"/>
              </a:solidFill>
              <a:highlight>
                <a:scrgbClr r="0" g="0" b="0">
                  <a:alpha val="0"/>
                </a:scrgbClr>
              </a:highlight>
              <a:ea typeface="Microsoft YaHei" pitchFamily="2"/>
            </a:endParaRPr>
          </a:p>
          <a:p>
            <a:pPr lvl="1">
              <a:spcBef>
                <a:spcPts val="1417"/>
              </a:spcBef>
              <a:buSzPct val="75000"/>
              <a:buFont typeface="StarSymbol"/>
              <a:buChar char="–"/>
            </a:pPr>
            <a:r>
              <a:rPr lang="en-US" sz="2000" dirty="0" err="1">
                <a:solidFill>
                  <a:srgbClr val="595959"/>
                </a:solidFill>
                <a:highlight>
                  <a:scrgbClr r="0" g="0" b="0">
                    <a:alpha val="0"/>
                  </a:scrgbClr>
                </a:highlight>
                <a:ea typeface="Microsoft YaHei" pitchFamily="2"/>
              </a:rPr>
              <a:t>Continente</a:t>
            </a:r>
            <a:r>
              <a:rPr lang="en-US" sz="2000" dirty="0">
                <a:solidFill>
                  <a:srgbClr val="595959"/>
                </a:solidFill>
                <a:highlight>
                  <a:scrgbClr r="0" g="0" b="0">
                    <a:alpha val="0"/>
                  </a:scrgbClr>
                </a:highlight>
                <a:ea typeface="Microsoft YaHei" pitchFamily="2"/>
              </a:rPr>
              <a:t> </a:t>
            </a:r>
            <a:r>
              <a:rPr lang="en-US" sz="2000" dirty="0" err="1">
                <a:solidFill>
                  <a:srgbClr val="595959"/>
                </a:solidFill>
                <a:highlight>
                  <a:scrgbClr r="0" g="0" b="0">
                    <a:alpha val="0"/>
                  </a:scrgbClr>
                </a:highlight>
                <a:ea typeface="Microsoft YaHei" pitchFamily="2"/>
              </a:rPr>
              <a:t>densamente</a:t>
            </a:r>
            <a:r>
              <a:rPr lang="en-US" sz="2000" dirty="0">
                <a:solidFill>
                  <a:srgbClr val="595959"/>
                </a:solidFill>
                <a:highlight>
                  <a:scrgbClr r="0" g="0" b="0">
                    <a:alpha val="0"/>
                  </a:scrgbClr>
                </a:highlight>
                <a:ea typeface="Microsoft YaHei" pitchFamily="2"/>
              </a:rPr>
              <a:t> </a:t>
            </a:r>
            <a:r>
              <a:rPr lang="en-US" sz="2000" dirty="0" err="1">
                <a:solidFill>
                  <a:srgbClr val="595959"/>
                </a:solidFill>
                <a:highlight>
                  <a:scrgbClr r="0" g="0" b="0">
                    <a:alpha val="0"/>
                  </a:scrgbClr>
                </a:highlight>
                <a:ea typeface="Microsoft YaHei" pitchFamily="2"/>
              </a:rPr>
              <a:t>populado</a:t>
            </a:r>
            <a:endParaRPr lang="en-US" sz="2000" dirty="0">
              <a:solidFill>
                <a:srgbClr val="595959"/>
              </a:solidFill>
              <a:highlight>
                <a:scrgbClr r="0" g="0" b="0">
                  <a:alpha val="0"/>
                </a:scrgbClr>
              </a:highlight>
              <a:ea typeface="Microsoft YaHei" pitchFamily="2"/>
            </a:endParaRPr>
          </a:p>
          <a:p>
            <a:pPr lvl="1">
              <a:spcBef>
                <a:spcPts val="1417"/>
              </a:spcBef>
              <a:buSzPct val="75000"/>
              <a:buFont typeface="StarSymbol"/>
              <a:buChar char="–"/>
            </a:pPr>
            <a:r>
              <a:rPr lang="en-US" sz="2000" dirty="0" err="1">
                <a:solidFill>
                  <a:srgbClr val="595959"/>
                </a:solidFill>
                <a:highlight>
                  <a:scrgbClr r="0" g="0" b="0">
                    <a:alpha val="0"/>
                  </a:scrgbClr>
                </a:highlight>
                <a:ea typeface="Microsoft YaHei" pitchFamily="2"/>
              </a:rPr>
              <a:t>Grandes</a:t>
            </a:r>
            <a:r>
              <a:rPr lang="en-US" sz="2000" dirty="0">
                <a:solidFill>
                  <a:srgbClr val="595959"/>
                </a:solidFill>
                <a:highlight>
                  <a:scrgbClr r="0" g="0" b="0">
                    <a:alpha val="0"/>
                  </a:scrgbClr>
                </a:highlight>
                <a:ea typeface="Microsoft YaHei" pitchFamily="2"/>
              </a:rPr>
              <a:t> </a:t>
            </a:r>
            <a:r>
              <a:rPr lang="en-US" sz="2000" dirty="0" err="1">
                <a:solidFill>
                  <a:srgbClr val="595959"/>
                </a:solidFill>
                <a:highlight>
                  <a:scrgbClr r="0" g="0" b="0">
                    <a:alpha val="0"/>
                  </a:scrgbClr>
                </a:highlight>
                <a:ea typeface="Microsoft YaHei" pitchFamily="2"/>
              </a:rPr>
              <a:t>indústrias</a:t>
            </a:r>
            <a:endParaRPr lang="en-US" sz="2000" dirty="0">
              <a:solidFill>
                <a:srgbClr val="595959"/>
              </a:solidFill>
              <a:highlight>
                <a:scrgbClr r="0" g="0" b="0">
                  <a:alpha val="0"/>
                </a:scrgbClr>
              </a:highlight>
              <a:ea typeface="Microsoft YaHei" pitchFamily="2"/>
            </a:endParaRPr>
          </a:p>
          <a:p>
            <a:pPr lvl="1">
              <a:spcBef>
                <a:spcPts val="1417"/>
              </a:spcBef>
              <a:buSzPct val="75000"/>
              <a:buFont typeface="StarSymbol"/>
              <a:buChar char="–"/>
            </a:pPr>
            <a:r>
              <a:rPr lang="en-US" sz="2000" dirty="0" err="1">
                <a:solidFill>
                  <a:srgbClr val="595959"/>
                </a:solidFill>
                <a:highlight>
                  <a:scrgbClr r="0" g="0" b="0">
                    <a:alpha val="0"/>
                  </a:scrgbClr>
                </a:highlight>
                <a:ea typeface="Microsoft YaHei" pitchFamily="2"/>
              </a:rPr>
              <a:t>Política</a:t>
            </a:r>
            <a:r>
              <a:rPr lang="en-US" sz="2000" dirty="0">
                <a:solidFill>
                  <a:srgbClr val="595959"/>
                </a:solidFill>
                <a:highlight>
                  <a:scrgbClr r="0" g="0" b="0">
                    <a:alpha val="0"/>
                  </a:scrgbClr>
                </a:highlight>
                <a:ea typeface="Microsoft YaHei" pitchFamily="2"/>
              </a:rPr>
              <a:t> </a:t>
            </a:r>
            <a:r>
              <a:rPr lang="en-US" sz="2000" dirty="0" err="1">
                <a:solidFill>
                  <a:srgbClr val="595959"/>
                </a:solidFill>
                <a:highlight>
                  <a:scrgbClr r="0" g="0" b="0">
                    <a:alpha val="0"/>
                  </a:scrgbClr>
                </a:highlight>
                <a:ea typeface="Microsoft YaHei" pitchFamily="2"/>
              </a:rPr>
              <a:t>comum</a:t>
            </a:r>
            <a:r>
              <a:rPr lang="en-US" sz="2000" dirty="0">
                <a:solidFill>
                  <a:srgbClr val="595959"/>
                </a:solidFill>
                <a:highlight>
                  <a:scrgbClr r="0" g="0" b="0">
                    <a:alpha val="0"/>
                  </a:scrgbClr>
                </a:highlight>
                <a:ea typeface="Microsoft YaHei" pitchFamily="2"/>
              </a:rPr>
              <a:t> de </a:t>
            </a:r>
            <a:r>
              <a:rPr lang="en-US" sz="2000" dirty="0" err="1">
                <a:solidFill>
                  <a:srgbClr val="595959"/>
                </a:solidFill>
                <a:highlight>
                  <a:scrgbClr r="0" g="0" b="0">
                    <a:alpha val="0"/>
                  </a:scrgbClr>
                </a:highlight>
                <a:ea typeface="Microsoft YaHei" pitchFamily="2"/>
              </a:rPr>
              <a:t>varios</a:t>
            </a:r>
            <a:r>
              <a:rPr lang="en-US" sz="2000" dirty="0">
                <a:solidFill>
                  <a:srgbClr val="595959"/>
                </a:solidFill>
                <a:highlight>
                  <a:scrgbClr r="0" g="0" b="0">
                    <a:alpha val="0"/>
                  </a:scrgbClr>
                </a:highlight>
                <a:ea typeface="Microsoft YaHei" pitchFamily="2"/>
              </a:rPr>
              <a:t> </a:t>
            </a:r>
            <a:r>
              <a:rPr lang="en-US" sz="2000" dirty="0" err="1">
                <a:solidFill>
                  <a:srgbClr val="595959"/>
                </a:solidFill>
                <a:highlight>
                  <a:scrgbClr r="0" g="0" b="0">
                    <a:alpha val="0"/>
                  </a:scrgbClr>
                </a:highlight>
                <a:ea typeface="Microsoft YaHei" pitchFamily="2"/>
              </a:rPr>
              <a:t>países</a:t>
            </a:r>
            <a:endParaRPr lang="en-US" sz="2000" dirty="0">
              <a:solidFill>
                <a:srgbClr val="595959"/>
              </a:solidFill>
              <a:highlight>
                <a:scrgbClr r="0" g="0" b="0">
                  <a:alpha val="0"/>
                </a:scrgbClr>
              </a:highlight>
              <a:ea typeface="Microsoft YaHei" pitchFamily="2"/>
            </a:endParaRPr>
          </a:p>
          <a:p>
            <a:pPr lvl="0">
              <a:spcBef>
                <a:spcPts val="1417"/>
              </a:spcBef>
              <a:buSzPct val="45000"/>
              <a:buFont typeface="StarSymbol"/>
              <a:buChar char="●"/>
            </a:pPr>
            <a:r>
              <a:rPr lang="en-US" dirty="0" err="1">
                <a:solidFill>
                  <a:srgbClr val="595959"/>
                </a:solidFill>
                <a:highlight>
                  <a:scrgbClr r="0" g="0" b="0">
                    <a:alpha val="0"/>
                  </a:scrgbClr>
                </a:highlight>
                <a:ea typeface="Microsoft YaHei" pitchFamily="2"/>
              </a:rPr>
              <a:t>Exemplos</a:t>
            </a:r>
            <a:r>
              <a:rPr lang="en-US" dirty="0">
                <a:solidFill>
                  <a:srgbClr val="595959"/>
                </a:solidFill>
                <a:highlight>
                  <a:scrgbClr r="0" g="0" b="0">
                    <a:alpha val="0"/>
                  </a:scrgbClr>
                </a:highlight>
                <a:ea typeface="Microsoft YaHei" pitchFamily="2"/>
              </a:rPr>
              <a:t>/ </a:t>
            </a:r>
            <a:r>
              <a:rPr lang="en-US" dirty="0" err="1">
                <a:solidFill>
                  <a:srgbClr val="595959"/>
                </a:solidFill>
                <a:highlight>
                  <a:scrgbClr r="0" g="0" b="0">
                    <a:alpha val="0"/>
                  </a:scrgbClr>
                </a:highlight>
                <a:ea typeface="Microsoft YaHei" pitchFamily="2"/>
              </a:rPr>
              <a:t>estudos</a:t>
            </a:r>
            <a:r>
              <a:rPr lang="en-US" dirty="0">
                <a:solidFill>
                  <a:srgbClr val="595959"/>
                </a:solidFill>
                <a:highlight>
                  <a:scrgbClr r="0" g="0" b="0">
                    <a:alpha val="0"/>
                  </a:scrgbClr>
                </a:highlight>
                <a:ea typeface="Microsoft YaHei" pitchFamily="2"/>
              </a:rPr>
              <a:t> de </a:t>
            </a:r>
            <a:r>
              <a:rPr lang="en-US" dirty="0" err="1">
                <a:solidFill>
                  <a:srgbClr val="595959"/>
                </a:solidFill>
                <a:highlight>
                  <a:scrgbClr r="0" g="0" b="0">
                    <a:alpha val="0"/>
                  </a:scrgbClr>
                </a:highlight>
                <a:ea typeface="Microsoft YaHei" pitchFamily="2"/>
              </a:rPr>
              <a:t>caso</a:t>
            </a:r>
            <a:endParaRPr lang="en-US" dirty="0">
              <a:solidFill>
                <a:srgbClr val="595959"/>
              </a:solidFill>
              <a:highlight>
                <a:scrgbClr r="0" g="0" b="0">
                  <a:alpha val="0"/>
                </a:scrgbClr>
              </a:highlight>
              <a:ea typeface="Microsoft YaHei" pitchFamily="2"/>
            </a:endParaRPr>
          </a:p>
          <a:p>
            <a:pPr lvl="1">
              <a:spcBef>
                <a:spcPts val="1417"/>
              </a:spcBef>
              <a:buSzPct val="75000"/>
              <a:buFont typeface="StarSymbol"/>
              <a:buChar char="–"/>
            </a:pPr>
            <a:r>
              <a:rPr lang="en-US" sz="2000" dirty="0" err="1">
                <a:solidFill>
                  <a:srgbClr val="595959"/>
                </a:solidFill>
                <a:highlight>
                  <a:scrgbClr r="0" g="0" b="0">
                    <a:alpha val="0"/>
                  </a:scrgbClr>
                </a:highlight>
                <a:ea typeface="Microsoft YaHei" pitchFamily="2"/>
              </a:rPr>
              <a:t>Refrigeração</a:t>
            </a:r>
            <a:r>
              <a:rPr lang="en-US" sz="2000" dirty="0">
                <a:solidFill>
                  <a:srgbClr val="595959"/>
                </a:solidFill>
                <a:highlight>
                  <a:scrgbClr r="0" g="0" b="0">
                    <a:alpha val="0"/>
                  </a:scrgbClr>
                </a:highlight>
                <a:ea typeface="Microsoft YaHei" pitchFamily="2"/>
              </a:rPr>
              <a:t> de </a:t>
            </a:r>
            <a:r>
              <a:rPr lang="en-US" sz="2000" dirty="0" err="1">
                <a:solidFill>
                  <a:srgbClr val="595959"/>
                </a:solidFill>
                <a:highlight>
                  <a:scrgbClr r="0" g="0" b="0">
                    <a:alpha val="0"/>
                  </a:scrgbClr>
                </a:highlight>
                <a:ea typeface="Microsoft YaHei" pitchFamily="2"/>
              </a:rPr>
              <a:t>centrais</a:t>
            </a:r>
            <a:r>
              <a:rPr lang="en-US" sz="2000" dirty="0">
                <a:solidFill>
                  <a:srgbClr val="595959"/>
                </a:solidFill>
                <a:highlight>
                  <a:scrgbClr r="0" g="0" b="0">
                    <a:alpha val="0"/>
                  </a:scrgbClr>
                </a:highlight>
                <a:ea typeface="Microsoft YaHei" pitchFamily="2"/>
              </a:rPr>
              <a:t> </a:t>
            </a:r>
            <a:r>
              <a:rPr lang="en-US" sz="2000" dirty="0" err="1">
                <a:solidFill>
                  <a:srgbClr val="595959"/>
                </a:solidFill>
                <a:highlight>
                  <a:scrgbClr r="0" g="0" b="0">
                    <a:alpha val="0"/>
                  </a:scrgbClr>
                </a:highlight>
                <a:ea typeface="Microsoft YaHei" pitchFamily="2"/>
              </a:rPr>
              <a:t>elétricas</a:t>
            </a:r>
            <a:r>
              <a:rPr lang="en-US" sz="2000" dirty="0">
                <a:solidFill>
                  <a:srgbClr val="595959"/>
                </a:solidFill>
                <a:highlight>
                  <a:scrgbClr r="0" g="0" b="0">
                    <a:alpha val="0"/>
                  </a:scrgbClr>
                </a:highlight>
                <a:ea typeface="Microsoft YaHei" pitchFamily="2"/>
              </a:rPr>
              <a:t> </a:t>
            </a:r>
            <a:r>
              <a:rPr lang="en-US" sz="2000" dirty="0" err="1">
                <a:solidFill>
                  <a:srgbClr val="595959"/>
                </a:solidFill>
                <a:highlight>
                  <a:scrgbClr r="0" g="0" b="0">
                    <a:alpha val="0"/>
                  </a:scrgbClr>
                </a:highlight>
                <a:ea typeface="Microsoft YaHei" pitchFamily="2"/>
              </a:rPr>
              <a:t>convencionais</a:t>
            </a:r>
            <a:endParaRPr lang="en-US" sz="2000" dirty="0">
              <a:solidFill>
                <a:srgbClr val="595959"/>
              </a:solidFill>
              <a:highlight>
                <a:scrgbClr r="0" g="0" b="0">
                  <a:alpha val="0"/>
                </a:scrgbClr>
              </a:highlight>
              <a:ea typeface="Microsoft YaHei" pitchFamily="2"/>
            </a:endParaRPr>
          </a:p>
          <a:p>
            <a:pPr lvl="1">
              <a:spcBef>
                <a:spcPts val="1417"/>
              </a:spcBef>
              <a:buSzPct val="75000"/>
              <a:buFont typeface="StarSymbol"/>
              <a:buChar char="–"/>
            </a:pPr>
            <a:r>
              <a:rPr lang="en-US" sz="2000" dirty="0" err="1">
                <a:solidFill>
                  <a:srgbClr val="595959"/>
                </a:solidFill>
                <a:highlight>
                  <a:scrgbClr r="0" g="0" b="0">
                    <a:alpha val="0"/>
                  </a:scrgbClr>
                </a:highlight>
                <a:ea typeface="Microsoft YaHei" pitchFamily="2"/>
              </a:rPr>
              <a:t>Consumo</a:t>
            </a:r>
            <a:r>
              <a:rPr lang="en-US" sz="2000" dirty="0">
                <a:solidFill>
                  <a:srgbClr val="595959"/>
                </a:solidFill>
                <a:highlight>
                  <a:scrgbClr r="0" g="0" b="0">
                    <a:alpha val="0"/>
                  </a:scrgbClr>
                </a:highlight>
                <a:ea typeface="Microsoft YaHei" pitchFamily="2"/>
              </a:rPr>
              <a:t> de </a:t>
            </a:r>
            <a:r>
              <a:rPr lang="en-US" sz="2000" dirty="0" err="1">
                <a:solidFill>
                  <a:srgbClr val="595959"/>
                </a:solidFill>
                <a:highlight>
                  <a:scrgbClr r="0" g="0" b="0">
                    <a:alpha val="0"/>
                  </a:scrgbClr>
                </a:highlight>
                <a:ea typeface="Microsoft YaHei" pitchFamily="2"/>
              </a:rPr>
              <a:t>energia</a:t>
            </a:r>
            <a:r>
              <a:rPr lang="en-US" sz="2000" dirty="0">
                <a:solidFill>
                  <a:srgbClr val="595959"/>
                </a:solidFill>
                <a:highlight>
                  <a:scrgbClr r="0" g="0" b="0">
                    <a:alpha val="0"/>
                  </a:scrgbClr>
                </a:highlight>
                <a:ea typeface="Microsoft YaHei" pitchFamily="2"/>
              </a:rPr>
              <a:t> </a:t>
            </a:r>
            <a:r>
              <a:rPr lang="en-US" sz="2000" dirty="0" err="1">
                <a:solidFill>
                  <a:srgbClr val="595959"/>
                </a:solidFill>
                <a:highlight>
                  <a:scrgbClr r="0" g="0" b="0">
                    <a:alpha val="0"/>
                  </a:scrgbClr>
                </a:highlight>
                <a:ea typeface="Microsoft YaHei" pitchFamily="2"/>
              </a:rPr>
              <a:t>na</a:t>
            </a:r>
            <a:r>
              <a:rPr lang="en-US" sz="2000" dirty="0">
                <a:solidFill>
                  <a:srgbClr val="595959"/>
                </a:solidFill>
                <a:highlight>
                  <a:scrgbClr r="0" g="0" b="0">
                    <a:alpha val="0"/>
                  </a:scrgbClr>
                </a:highlight>
                <a:ea typeface="Microsoft YaHei" pitchFamily="2"/>
              </a:rPr>
              <a:t> </a:t>
            </a:r>
            <a:r>
              <a:rPr lang="en-US" sz="2000" dirty="0" err="1">
                <a:solidFill>
                  <a:srgbClr val="595959"/>
                </a:solidFill>
                <a:highlight>
                  <a:scrgbClr r="0" g="0" b="0">
                    <a:alpha val="0"/>
                  </a:scrgbClr>
                </a:highlight>
                <a:ea typeface="Microsoft YaHei" pitchFamily="2"/>
              </a:rPr>
              <a:t>indústria</a:t>
            </a:r>
            <a:endParaRPr lang="en-US" sz="2000" dirty="0">
              <a:solidFill>
                <a:srgbClr val="595959"/>
              </a:solidFill>
              <a:highlight>
                <a:scrgbClr r="0" g="0" b="0">
                  <a:alpha val="0"/>
                </a:scrgbClr>
              </a:highlight>
              <a:ea typeface="Microsoft YaHei" pitchFamily="2"/>
            </a:endParaRPr>
          </a:p>
          <a:p>
            <a:pPr lvl="1">
              <a:spcBef>
                <a:spcPts val="1417"/>
              </a:spcBef>
              <a:buSzPct val="75000"/>
              <a:buFont typeface="StarSymbol"/>
              <a:buChar char="–"/>
            </a:pPr>
            <a:r>
              <a:rPr lang="en-US" sz="2000" dirty="0" smtClean="0">
                <a:solidFill>
                  <a:srgbClr val="595959"/>
                </a:solidFill>
                <a:highlight>
                  <a:scrgbClr r="0" g="0" b="0">
                    <a:alpha val="0"/>
                  </a:scrgbClr>
                </a:highlight>
                <a:ea typeface="Microsoft YaHei" pitchFamily="2"/>
              </a:rPr>
              <a:t>Fracking</a:t>
            </a:r>
          </a:p>
          <a:p>
            <a:pPr>
              <a:spcBef>
                <a:spcPts val="1417"/>
              </a:spcBef>
              <a:buSzPct val="75000"/>
            </a:pPr>
            <a:r>
              <a:rPr lang="en-US" sz="2200" dirty="0" err="1" smtClean="0">
                <a:solidFill>
                  <a:srgbClr val="595959"/>
                </a:solidFill>
                <a:highlight>
                  <a:scrgbClr r="0" g="0" b="0">
                    <a:alpha val="0"/>
                  </a:scrgbClr>
                </a:highlight>
                <a:ea typeface="Microsoft YaHei" pitchFamily="2"/>
              </a:rPr>
              <a:t>C</a:t>
            </a:r>
            <a:r>
              <a:rPr lang="en-US" dirty="0" err="1" smtClean="0">
                <a:solidFill>
                  <a:srgbClr val="595959"/>
                </a:solidFill>
                <a:highlight>
                  <a:scrgbClr r="0" g="0" b="0">
                    <a:alpha val="0"/>
                  </a:scrgbClr>
                </a:highlight>
                <a:ea typeface="Microsoft YaHei" pitchFamily="2"/>
              </a:rPr>
              <a:t>ontexto</a:t>
            </a:r>
            <a:r>
              <a:rPr lang="en-US" dirty="0" smtClean="0">
                <a:solidFill>
                  <a:srgbClr val="595959"/>
                </a:solidFill>
                <a:highlight>
                  <a:scrgbClr r="0" g="0" b="0">
                    <a:alpha val="0"/>
                  </a:scrgbClr>
                </a:highlight>
                <a:ea typeface="Microsoft YaHei" pitchFamily="2"/>
              </a:rPr>
              <a:t> </a:t>
            </a:r>
            <a:r>
              <a:rPr lang="en-US" dirty="0">
                <a:solidFill>
                  <a:srgbClr val="595959"/>
                </a:solidFill>
                <a:highlight>
                  <a:scrgbClr r="0" g="0" b="0">
                    <a:alpha val="0"/>
                  </a:scrgbClr>
                </a:highlight>
                <a:ea typeface="Microsoft YaHei" pitchFamily="2"/>
              </a:rPr>
              <a:t>global</a:t>
            </a:r>
          </a:p>
          <a:p>
            <a:pPr lvl="1">
              <a:spcBef>
                <a:spcPts val="1417"/>
              </a:spcBef>
              <a:buSzPct val="75000"/>
              <a:buFont typeface="StarSymbol"/>
              <a:buChar char="–"/>
            </a:pPr>
            <a:r>
              <a:rPr lang="en-US" sz="2000" dirty="0" err="1">
                <a:solidFill>
                  <a:srgbClr val="595959"/>
                </a:solidFill>
                <a:highlight>
                  <a:scrgbClr r="0" g="0" b="0">
                    <a:alpha val="0"/>
                  </a:scrgbClr>
                </a:highlight>
                <a:ea typeface="Microsoft YaHei" pitchFamily="2"/>
              </a:rPr>
              <a:t>Grandes</a:t>
            </a:r>
            <a:r>
              <a:rPr lang="en-US" sz="2000" dirty="0">
                <a:solidFill>
                  <a:srgbClr val="595959"/>
                </a:solidFill>
                <a:highlight>
                  <a:scrgbClr r="0" g="0" b="0">
                    <a:alpha val="0"/>
                  </a:scrgbClr>
                </a:highlight>
                <a:ea typeface="Microsoft YaHei" pitchFamily="2"/>
              </a:rPr>
              <a:t> </a:t>
            </a:r>
            <a:r>
              <a:rPr lang="en-US" sz="2000" dirty="0" err="1">
                <a:solidFill>
                  <a:srgbClr val="595959"/>
                </a:solidFill>
                <a:highlight>
                  <a:scrgbClr r="0" g="0" b="0">
                    <a:alpha val="0"/>
                  </a:scrgbClr>
                </a:highlight>
                <a:ea typeface="Microsoft YaHei" pitchFamily="2"/>
              </a:rPr>
              <a:t>empresas</a:t>
            </a:r>
            <a:r>
              <a:rPr lang="en-US" sz="2000" dirty="0">
                <a:solidFill>
                  <a:srgbClr val="595959"/>
                </a:solidFill>
                <a:highlight>
                  <a:scrgbClr r="0" g="0" b="0">
                    <a:alpha val="0"/>
                  </a:scrgbClr>
                </a:highlight>
                <a:ea typeface="Microsoft YaHei" pitchFamily="2"/>
              </a:rPr>
              <a:t> </a:t>
            </a:r>
            <a:r>
              <a:rPr lang="en-US" sz="2000" dirty="0" err="1">
                <a:solidFill>
                  <a:srgbClr val="595959"/>
                </a:solidFill>
                <a:highlight>
                  <a:scrgbClr r="0" g="0" b="0">
                    <a:alpha val="0"/>
                  </a:scrgbClr>
                </a:highlight>
                <a:ea typeface="Microsoft YaHei" pitchFamily="2"/>
              </a:rPr>
              <a:t>multinacionais</a:t>
            </a:r>
            <a:endParaRPr lang="en-US" sz="2000" dirty="0">
              <a:solidFill>
                <a:srgbClr val="595959"/>
              </a:solidFill>
              <a:highlight>
                <a:scrgbClr r="0" g="0" b="0">
                  <a:alpha val="0"/>
                </a:scrgbClr>
              </a:highlight>
              <a:ea typeface="Microsoft YaHei" pitchFamily="2"/>
            </a:endParaRPr>
          </a:p>
          <a:p>
            <a:pPr lvl="1">
              <a:spcBef>
                <a:spcPts val="1417"/>
              </a:spcBef>
              <a:buSzPct val="75000"/>
              <a:buFont typeface="StarSymbol"/>
              <a:buChar char="–"/>
            </a:pPr>
            <a:r>
              <a:rPr lang="en-US" sz="2000" dirty="0" err="1">
                <a:solidFill>
                  <a:srgbClr val="595959"/>
                </a:solidFill>
                <a:highlight>
                  <a:scrgbClr r="0" g="0" b="0">
                    <a:alpha val="0"/>
                  </a:scrgbClr>
                </a:highlight>
                <a:ea typeface="Microsoft YaHei" pitchFamily="2"/>
              </a:rPr>
              <a:t>Influencia</a:t>
            </a:r>
            <a:r>
              <a:rPr lang="en-US" sz="2000" dirty="0">
                <a:solidFill>
                  <a:srgbClr val="595959"/>
                </a:solidFill>
                <a:highlight>
                  <a:scrgbClr r="0" g="0" b="0">
                    <a:alpha val="0"/>
                  </a:scrgbClr>
                </a:highlight>
                <a:ea typeface="Microsoft YaHei" pitchFamily="2"/>
              </a:rPr>
              <a:t> </a:t>
            </a:r>
            <a:r>
              <a:rPr lang="en-US" sz="2000" dirty="0" err="1">
                <a:solidFill>
                  <a:srgbClr val="595959"/>
                </a:solidFill>
                <a:highlight>
                  <a:scrgbClr r="0" g="0" b="0">
                    <a:alpha val="0"/>
                  </a:scrgbClr>
                </a:highlight>
                <a:ea typeface="Microsoft YaHei" pitchFamily="2"/>
              </a:rPr>
              <a:t>política</a:t>
            </a:r>
            <a:r>
              <a:rPr lang="en-US" sz="2000" dirty="0">
                <a:solidFill>
                  <a:srgbClr val="595959"/>
                </a:solidFill>
                <a:highlight>
                  <a:scrgbClr r="0" g="0" b="0">
                    <a:alpha val="0"/>
                  </a:scrgbClr>
                </a:highlight>
                <a:ea typeface="Microsoft YaHei" pitchFamily="2"/>
              </a:rPr>
              <a:t> e </a:t>
            </a:r>
            <a:r>
              <a:rPr lang="en-US" sz="2000" dirty="0" err="1">
                <a:solidFill>
                  <a:srgbClr val="595959"/>
                </a:solidFill>
                <a:highlight>
                  <a:scrgbClr r="0" g="0" b="0">
                    <a:alpha val="0"/>
                  </a:scrgbClr>
                </a:highlight>
                <a:ea typeface="Microsoft YaHei" pitchFamily="2"/>
              </a:rPr>
              <a:t>científica</a:t>
            </a:r>
            <a:endParaRPr lang="en-US" sz="2000" dirty="0">
              <a:solidFill>
                <a:srgbClr val="595959"/>
              </a:solidFill>
              <a:highlight>
                <a:scrgbClr r="0" g="0" b="0">
                  <a:alpha val="0"/>
                </a:scrgbClr>
              </a:highlight>
              <a:ea typeface="Microsoft YaHei" pitchFamily="2"/>
            </a:endParaRPr>
          </a:p>
          <a:p>
            <a:endParaRPr lang="pt-BR" sz="2400" dirty="0"/>
          </a:p>
        </p:txBody>
      </p:sp>
    </p:spTree>
    <p:extLst>
      <p:ext uri="{BB962C8B-B14F-4D97-AF65-F5344CB8AC3E}">
        <p14:creationId xmlns:p14="http://schemas.microsoft.com/office/powerpoint/2010/main" val="16733799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EUROPE</a:t>
            </a:r>
            <a:endParaRPr lang="it-IT" dirty="0"/>
          </a:p>
        </p:txBody>
      </p:sp>
      <p:sp>
        <p:nvSpPr>
          <p:cNvPr id="3" name="Segnaposto contenuto 2"/>
          <p:cNvSpPr>
            <a:spLocks noGrp="1"/>
          </p:cNvSpPr>
          <p:nvPr>
            <p:ph idx="1"/>
          </p:nvPr>
        </p:nvSpPr>
        <p:spPr>
          <a:xfrm>
            <a:off x="1251678" y="1874517"/>
            <a:ext cx="10178322" cy="3593591"/>
          </a:xfrm>
        </p:spPr>
        <p:txBody>
          <a:bodyPr>
            <a:noAutofit/>
          </a:bodyPr>
          <a:lstStyle/>
          <a:p>
            <a:pPr marL="0" lvl="0" indent="0">
              <a:spcBef>
                <a:spcPts val="1417"/>
              </a:spcBef>
              <a:buSzPct val="45000"/>
              <a:buFont typeface="StarSymbol"/>
              <a:buChar char="●"/>
            </a:pPr>
            <a:r>
              <a:rPr lang="en-US" sz="3200" dirty="0">
                <a:solidFill>
                  <a:srgbClr val="000000"/>
                </a:solidFill>
                <a:highlight>
                  <a:scrgbClr r="0" g="0" b="0">
                    <a:alpha val="0"/>
                  </a:scrgbClr>
                </a:highlight>
                <a:latin typeface="Calibri"/>
                <a:ea typeface="Microsoft YaHei" pitchFamily="2"/>
              </a:rPr>
              <a:t>Fracking:</a:t>
            </a:r>
          </a:p>
          <a:p>
            <a:pPr marL="0" lvl="1" indent="0">
              <a:spcBef>
                <a:spcPts val="1417"/>
              </a:spcBef>
              <a:buSzPct val="75000"/>
              <a:buFont typeface="StarSymbol"/>
              <a:buChar char="–"/>
            </a:pPr>
            <a:r>
              <a:rPr lang="en-US" sz="2800" dirty="0" err="1">
                <a:solidFill>
                  <a:srgbClr val="000000"/>
                </a:solidFill>
                <a:highlight>
                  <a:scrgbClr r="0" g="0" b="0">
                    <a:alpha val="0"/>
                  </a:scrgbClr>
                </a:highlight>
                <a:latin typeface="Calibri"/>
                <a:ea typeface="Microsoft YaHei" pitchFamily="2"/>
              </a:rPr>
              <a:t>Discussão</a:t>
            </a:r>
            <a:r>
              <a:rPr lang="en-US" sz="2800" dirty="0">
                <a:solidFill>
                  <a:srgbClr val="000000"/>
                </a:solidFill>
                <a:highlight>
                  <a:scrgbClr r="0" g="0" b="0">
                    <a:alpha val="0"/>
                  </a:scrgbClr>
                </a:highlight>
                <a:latin typeface="Calibri"/>
                <a:ea typeface="Microsoft YaHei" pitchFamily="2"/>
              </a:rPr>
              <a:t> </a:t>
            </a:r>
            <a:r>
              <a:rPr lang="en-US" sz="2800" dirty="0" err="1">
                <a:solidFill>
                  <a:srgbClr val="000000"/>
                </a:solidFill>
                <a:highlight>
                  <a:scrgbClr r="0" g="0" b="0">
                    <a:alpha val="0"/>
                  </a:scrgbClr>
                </a:highlight>
                <a:latin typeface="Calibri"/>
                <a:ea typeface="Microsoft YaHei" pitchFamily="2"/>
              </a:rPr>
              <a:t>política</a:t>
            </a:r>
            <a:r>
              <a:rPr lang="en-US" sz="2800" dirty="0">
                <a:solidFill>
                  <a:srgbClr val="000000"/>
                </a:solidFill>
                <a:highlight>
                  <a:scrgbClr r="0" g="0" b="0">
                    <a:alpha val="0"/>
                  </a:scrgbClr>
                </a:highlight>
                <a:latin typeface="Calibri"/>
                <a:ea typeface="Microsoft YaHei" pitchFamily="2"/>
              </a:rPr>
              <a:t> </a:t>
            </a:r>
            <a:r>
              <a:rPr lang="en-US" sz="2800" dirty="0" err="1">
                <a:solidFill>
                  <a:srgbClr val="000000"/>
                </a:solidFill>
                <a:highlight>
                  <a:scrgbClr r="0" g="0" b="0">
                    <a:alpha val="0"/>
                  </a:scrgbClr>
                </a:highlight>
                <a:latin typeface="Calibri"/>
                <a:ea typeface="Microsoft YaHei" pitchFamily="2"/>
              </a:rPr>
              <a:t>sobre</a:t>
            </a:r>
            <a:r>
              <a:rPr lang="en-US" sz="2800" dirty="0">
                <a:solidFill>
                  <a:srgbClr val="000000"/>
                </a:solidFill>
                <a:highlight>
                  <a:scrgbClr r="0" g="0" b="0">
                    <a:alpha val="0"/>
                  </a:scrgbClr>
                </a:highlight>
                <a:latin typeface="Calibri"/>
                <a:ea typeface="Microsoft YaHei" pitchFamily="2"/>
              </a:rPr>
              <a:t> </a:t>
            </a:r>
            <a:r>
              <a:rPr lang="en-US" sz="2800" dirty="0" err="1">
                <a:solidFill>
                  <a:srgbClr val="000000"/>
                </a:solidFill>
                <a:highlight>
                  <a:scrgbClr r="0" g="0" b="0">
                    <a:alpha val="0"/>
                  </a:scrgbClr>
                </a:highlight>
                <a:latin typeface="Calibri"/>
                <a:ea typeface="Microsoft YaHei" pitchFamily="2"/>
              </a:rPr>
              <a:t>implementação</a:t>
            </a:r>
            <a:endParaRPr lang="en-US" sz="2800" dirty="0">
              <a:solidFill>
                <a:srgbClr val="000000"/>
              </a:solidFill>
              <a:highlight>
                <a:scrgbClr r="0" g="0" b="0">
                  <a:alpha val="0"/>
                </a:scrgbClr>
              </a:highlight>
              <a:latin typeface="Calibri"/>
              <a:ea typeface="Microsoft YaHei" pitchFamily="2"/>
            </a:endParaRPr>
          </a:p>
          <a:p>
            <a:pPr marL="0" lvl="1" indent="0">
              <a:spcBef>
                <a:spcPts val="1417"/>
              </a:spcBef>
              <a:buSzPct val="75000"/>
              <a:buFont typeface="StarSymbol"/>
              <a:buChar char="–"/>
            </a:pPr>
            <a:r>
              <a:rPr lang="en-US" sz="2800" dirty="0">
                <a:solidFill>
                  <a:srgbClr val="000000"/>
                </a:solidFill>
                <a:highlight>
                  <a:scrgbClr r="0" g="0" b="0">
                    <a:alpha val="0"/>
                  </a:scrgbClr>
                </a:highlight>
                <a:latin typeface="Calibri"/>
                <a:ea typeface="Microsoft YaHei" pitchFamily="2"/>
              </a:rPr>
              <a:t>Fonte </a:t>
            </a:r>
            <a:r>
              <a:rPr lang="en-US" sz="2800" dirty="0" err="1">
                <a:solidFill>
                  <a:srgbClr val="000000"/>
                </a:solidFill>
                <a:highlight>
                  <a:scrgbClr r="0" g="0" b="0">
                    <a:alpha val="0"/>
                  </a:scrgbClr>
                </a:highlight>
                <a:latin typeface="Calibri"/>
                <a:ea typeface="Microsoft YaHei" pitchFamily="2"/>
              </a:rPr>
              <a:t>barata</a:t>
            </a:r>
            <a:r>
              <a:rPr lang="en-US" sz="2800" dirty="0">
                <a:solidFill>
                  <a:srgbClr val="000000"/>
                </a:solidFill>
                <a:highlight>
                  <a:scrgbClr r="0" g="0" b="0">
                    <a:alpha val="0"/>
                  </a:scrgbClr>
                </a:highlight>
                <a:latin typeface="Calibri"/>
                <a:ea typeface="Microsoft YaHei" pitchFamily="2"/>
              </a:rPr>
              <a:t> de </a:t>
            </a:r>
            <a:r>
              <a:rPr lang="en-US" sz="2800" dirty="0" err="1">
                <a:solidFill>
                  <a:srgbClr val="000000"/>
                </a:solidFill>
                <a:highlight>
                  <a:scrgbClr r="0" g="0" b="0">
                    <a:alpha val="0"/>
                  </a:scrgbClr>
                </a:highlight>
                <a:latin typeface="Calibri"/>
                <a:ea typeface="Microsoft YaHei" pitchFamily="2"/>
              </a:rPr>
              <a:t>recursos</a:t>
            </a:r>
            <a:endParaRPr lang="en-US" sz="2800" dirty="0">
              <a:solidFill>
                <a:srgbClr val="000000"/>
              </a:solidFill>
              <a:highlight>
                <a:scrgbClr r="0" g="0" b="0">
                  <a:alpha val="0"/>
                </a:scrgbClr>
              </a:highlight>
              <a:latin typeface="Calibri"/>
              <a:ea typeface="Microsoft YaHei" pitchFamily="2"/>
            </a:endParaRPr>
          </a:p>
          <a:p>
            <a:pPr marL="0" lvl="1" indent="0">
              <a:spcBef>
                <a:spcPts val="1417"/>
              </a:spcBef>
              <a:buSzPct val="75000"/>
              <a:buFont typeface="StarSymbol"/>
              <a:buChar char="–"/>
            </a:pPr>
            <a:r>
              <a:rPr lang="en-US" sz="2800" dirty="0" err="1">
                <a:solidFill>
                  <a:srgbClr val="000000"/>
                </a:solidFill>
                <a:highlight>
                  <a:scrgbClr r="0" g="0" b="0">
                    <a:alpha val="0"/>
                  </a:scrgbClr>
                </a:highlight>
                <a:latin typeface="Calibri"/>
                <a:ea typeface="Microsoft YaHei" pitchFamily="2"/>
              </a:rPr>
              <a:t>Possíveis</a:t>
            </a:r>
            <a:r>
              <a:rPr lang="en-US" sz="2800" dirty="0">
                <a:solidFill>
                  <a:srgbClr val="000000"/>
                </a:solidFill>
                <a:highlight>
                  <a:scrgbClr r="0" g="0" b="0">
                    <a:alpha val="0"/>
                  </a:scrgbClr>
                </a:highlight>
                <a:latin typeface="Calibri"/>
                <a:ea typeface="Microsoft YaHei" pitchFamily="2"/>
              </a:rPr>
              <a:t> </a:t>
            </a:r>
            <a:r>
              <a:rPr lang="en-US" sz="2800" dirty="0" err="1">
                <a:solidFill>
                  <a:srgbClr val="000000"/>
                </a:solidFill>
                <a:highlight>
                  <a:scrgbClr r="0" g="0" b="0">
                    <a:alpha val="0"/>
                  </a:scrgbClr>
                </a:highlight>
                <a:latin typeface="Calibri"/>
                <a:ea typeface="Microsoft YaHei" pitchFamily="2"/>
              </a:rPr>
              <a:t>impactos</a:t>
            </a:r>
            <a:r>
              <a:rPr lang="en-US" sz="2800" dirty="0">
                <a:solidFill>
                  <a:srgbClr val="000000"/>
                </a:solidFill>
                <a:highlight>
                  <a:scrgbClr r="0" g="0" b="0">
                    <a:alpha val="0"/>
                  </a:scrgbClr>
                </a:highlight>
                <a:latin typeface="Calibri"/>
                <a:ea typeface="Microsoft YaHei" pitchFamily="2"/>
              </a:rPr>
              <a:t> no </a:t>
            </a:r>
            <a:r>
              <a:rPr lang="en-US" sz="2800" dirty="0" err="1">
                <a:solidFill>
                  <a:srgbClr val="000000"/>
                </a:solidFill>
                <a:highlight>
                  <a:scrgbClr r="0" g="0" b="0">
                    <a:alpha val="0"/>
                  </a:scrgbClr>
                </a:highlight>
                <a:latin typeface="Calibri"/>
                <a:ea typeface="Microsoft YaHei" pitchFamily="2"/>
              </a:rPr>
              <a:t>meio</a:t>
            </a:r>
            <a:r>
              <a:rPr lang="en-US" sz="2800" dirty="0">
                <a:solidFill>
                  <a:srgbClr val="000000"/>
                </a:solidFill>
                <a:highlight>
                  <a:scrgbClr r="0" g="0" b="0">
                    <a:alpha val="0"/>
                  </a:scrgbClr>
                </a:highlight>
                <a:latin typeface="Calibri"/>
                <a:ea typeface="Microsoft YaHei" pitchFamily="2"/>
              </a:rPr>
              <a:t> </a:t>
            </a:r>
            <a:r>
              <a:rPr lang="en-US" sz="2800" dirty="0" err="1">
                <a:solidFill>
                  <a:srgbClr val="000000"/>
                </a:solidFill>
                <a:highlight>
                  <a:scrgbClr r="0" g="0" b="0">
                    <a:alpha val="0"/>
                  </a:scrgbClr>
                </a:highlight>
                <a:latin typeface="Calibri"/>
                <a:ea typeface="Microsoft YaHei" pitchFamily="2"/>
              </a:rPr>
              <a:t>ambiente</a:t>
            </a:r>
            <a:r>
              <a:rPr lang="en-US" sz="2800" dirty="0">
                <a:solidFill>
                  <a:srgbClr val="000000"/>
                </a:solidFill>
                <a:highlight>
                  <a:scrgbClr r="0" g="0" b="0">
                    <a:alpha val="0"/>
                  </a:scrgbClr>
                </a:highlight>
                <a:latin typeface="Calibri"/>
                <a:ea typeface="Microsoft YaHei" pitchFamily="2"/>
              </a:rPr>
              <a:t>, </a:t>
            </a:r>
            <a:r>
              <a:rPr lang="en-US" sz="2800" dirty="0" err="1">
                <a:solidFill>
                  <a:srgbClr val="000000"/>
                </a:solidFill>
                <a:highlight>
                  <a:scrgbClr r="0" g="0" b="0">
                    <a:alpha val="0"/>
                  </a:scrgbClr>
                </a:highlight>
                <a:latin typeface="Calibri"/>
                <a:ea typeface="Microsoft YaHei" pitchFamily="2"/>
              </a:rPr>
              <a:t>especialmente</a:t>
            </a:r>
            <a:r>
              <a:rPr lang="en-US" sz="2800" dirty="0">
                <a:solidFill>
                  <a:srgbClr val="000000"/>
                </a:solidFill>
                <a:highlight>
                  <a:scrgbClr r="0" g="0" b="0">
                    <a:alpha val="0"/>
                  </a:scrgbClr>
                </a:highlight>
                <a:latin typeface="Calibri"/>
                <a:ea typeface="Microsoft YaHei" pitchFamily="2"/>
              </a:rPr>
              <a:t> à </a:t>
            </a:r>
            <a:r>
              <a:rPr lang="en-US" sz="2800" dirty="0" err="1">
                <a:solidFill>
                  <a:srgbClr val="000000"/>
                </a:solidFill>
                <a:highlight>
                  <a:scrgbClr r="0" g="0" b="0">
                    <a:alpha val="0"/>
                  </a:scrgbClr>
                </a:highlight>
                <a:latin typeface="Calibri"/>
                <a:ea typeface="Microsoft YaHei" pitchFamily="2"/>
              </a:rPr>
              <a:t>água</a:t>
            </a:r>
            <a:endParaRPr lang="en-US" sz="2800" dirty="0">
              <a:solidFill>
                <a:srgbClr val="000000"/>
              </a:solidFill>
              <a:highlight>
                <a:scrgbClr r="0" g="0" b="0">
                  <a:alpha val="0"/>
                </a:scrgbClr>
              </a:highlight>
              <a:latin typeface="Calibri"/>
              <a:ea typeface="Microsoft YaHei" pitchFamily="2"/>
            </a:endParaRPr>
          </a:p>
          <a:p>
            <a:pPr marL="0" lvl="1" indent="0">
              <a:spcBef>
                <a:spcPts val="1417"/>
              </a:spcBef>
              <a:buSzPct val="75000"/>
              <a:buFont typeface="StarSymbol"/>
              <a:buChar char="–"/>
            </a:pPr>
            <a:r>
              <a:rPr lang="en-US" sz="2800" dirty="0" err="1">
                <a:solidFill>
                  <a:srgbClr val="000000"/>
                </a:solidFill>
                <a:highlight>
                  <a:scrgbClr r="0" g="0" b="0">
                    <a:alpha val="0"/>
                  </a:scrgbClr>
                </a:highlight>
                <a:latin typeface="Calibri"/>
                <a:ea typeface="Microsoft YaHei" pitchFamily="2"/>
              </a:rPr>
              <a:t>Aceitação</a:t>
            </a:r>
            <a:r>
              <a:rPr lang="en-US" sz="2800" dirty="0">
                <a:solidFill>
                  <a:srgbClr val="000000"/>
                </a:solidFill>
                <a:highlight>
                  <a:scrgbClr r="0" g="0" b="0">
                    <a:alpha val="0"/>
                  </a:scrgbClr>
                </a:highlight>
                <a:latin typeface="Calibri"/>
                <a:ea typeface="Microsoft YaHei" pitchFamily="2"/>
              </a:rPr>
              <a:t> </a:t>
            </a:r>
            <a:r>
              <a:rPr lang="en-US" sz="2800" dirty="0" err="1">
                <a:solidFill>
                  <a:srgbClr val="000000"/>
                </a:solidFill>
                <a:highlight>
                  <a:scrgbClr r="0" g="0" b="0">
                    <a:alpha val="0"/>
                  </a:scrgbClr>
                </a:highlight>
                <a:latin typeface="Calibri"/>
                <a:ea typeface="Microsoft YaHei" pitchFamily="2"/>
              </a:rPr>
              <a:t>crítica</a:t>
            </a:r>
            <a:r>
              <a:rPr lang="en-US" sz="2800" dirty="0">
                <a:solidFill>
                  <a:srgbClr val="000000"/>
                </a:solidFill>
                <a:highlight>
                  <a:scrgbClr r="0" g="0" b="0">
                    <a:alpha val="0"/>
                  </a:scrgbClr>
                </a:highlight>
                <a:latin typeface="Calibri"/>
                <a:ea typeface="Microsoft YaHei" pitchFamily="2"/>
              </a:rPr>
              <a:t> </a:t>
            </a:r>
            <a:r>
              <a:rPr lang="en-US" sz="2800" dirty="0" err="1">
                <a:solidFill>
                  <a:srgbClr val="000000"/>
                </a:solidFill>
                <a:highlight>
                  <a:scrgbClr r="0" g="0" b="0">
                    <a:alpha val="0"/>
                  </a:scrgbClr>
                </a:highlight>
                <a:latin typeface="Calibri"/>
                <a:ea typeface="Microsoft YaHei" pitchFamily="2"/>
              </a:rPr>
              <a:t>na</a:t>
            </a:r>
            <a:r>
              <a:rPr lang="en-US" sz="2800" dirty="0">
                <a:solidFill>
                  <a:srgbClr val="000000"/>
                </a:solidFill>
                <a:highlight>
                  <a:scrgbClr r="0" g="0" b="0">
                    <a:alpha val="0"/>
                  </a:scrgbClr>
                </a:highlight>
                <a:latin typeface="Calibri"/>
                <a:ea typeface="Microsoft YaHei" pitchFamily="2"/>
              </a:rPr>
              <a:t> </a:t>
            </a:r>
            <a:r>
              <a:rPr lang="en-US" sz="2800" dirty="0" err="1">
                <a:solidFill>
                  <a:srgbClr val="000000"/>
                </a:solidFill>
                <a:highlight>
                  <a:scrgbClr r="0" g="0" b="0">
                    <a:alpha val="0"/>
                  </a:scrgbClr>
                </a:highlight>
                <a:latin typeface="Calibri"/>
                <a:ea typeface="Microsoft YaHei" pitchFamily="2"/>
              </a:rPr>
              <a:t>população</a:t>
            </a:r>
            <a:endParaRPr lang="en-US" sz="2800" dirty="0">
              <a:solidFill>
                <a:srgbClr val="000000"/>
              </a:solidFill>
              <a:highlight>
                <a:scrgbClr r="0" g="0" b="0">
                  <a:alpha val="0"/>
                </a:scrgbClr>
              </a:highlight>
              <a:latin typeface="Calibri"/>
              <a:ea typeface="Microsoft YaHei" pitchFamily="2"/>
            </a:endParaRPr>
          </a:p>
          <a:p>
            <a:pPr marL="0" lvl="0" indent="0">
              <a:spcBef>
                <a:spcPts val="1417"/>
              </a:spcBef>
              <a:buSzPct val="45000"/>
              <a:buNone/>
            </a:pPr>
            <a:endParaRPr lang="en-US" dirty="0">
              <a:solidFill>
                <a:srgbClr val="595959"/>
              </a:solidFill>
              <a:highlight>
                <a:scrgbClr r="0" g="0" b="0">
                  <a:alpha val="0"/>
                </a:scrgbClr>
              </a:highlight>
              <a:ea typeface="Microsoft YaHei" pitchFamily="2"/>
            </a:endParaRPr>
          </a:p>
        </p:txBody>
      </p:sp>
    </p:spTree>
    <p:extLst>
      <p:ext uri="{BB962C8B-B14F-4D97-AF65-F5344CB8AC3E}">
        <p14:creationId xmlns:p14="http://schemas.microsoft.com/office/powerpoint/2010/main" val="35802917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EUROPE</a:t>
            </a:r>
            <a:endParaRPr lang="it-IT" dirty="0"/>
          </a:p>
        </p:txBody>
      </p:sp>
      <p:sp>
        <p:nvSpPr>
          <p:cNvPr id="3" name="Segnaposto contenuto 2"/>
          <p:cNvSpPr>
            <a:spLocks noGrp="1"/>
          </p:cNvSpPr>
          <p:nvPr>
            <p:ph idx="1"/>
          </p:nvPr>
        </p:nvSpPr>
        <p:spPr>
          <a:xfrm>
            <a:off x="1251678" y="1601979"/>
            <a:ext cx="10178322" cy="3593591"/>
          </a:xfrm>
        </p:spPr>
        <p:txBody>
          <a:bodyPr>
            <a:noAutofit/>
          </a:bodyPr>
          <a:lstStyle/>
          <a:p>
            <a:pPr marL="0" lvl="0" indent="0">
              <a:spcBef>
                <a:spcPts val="1417"/>
              </a:spcBef>
              <a:buSzPct val="45000"/>
              <a:buFont typeface="StarSymbol"/>
              <a:buChar char="●"/>
            </a:pPr>
            <a:r>
              <a:rPr lang="en-US" sz="2800" dirty="0">
                <a:solidFill>
                  <a:srgbClr val="000000"/>
                </a:solidFill>
                <a:highlight>
                  <a:scrgbClr r="0" g="0" b="0">
                    <a:alpha val="0"/>
                  </a:scrgbClr>
                </a:highlight>
                <a:latin typeface="Calibri"/>
                <a:ea typeface="Microsoft YaHei" pitchFamily="2"/>
              </a:rPr>
              <a:t>Mercado de </a:t>
            </a:r>
            <a:r>
              <a:rPr lang="en-US" sz="2800" dirty="0" err="1">
                <a:solidFill>
                  <a:srgbClr val="000000"/>
                </a:solidFill>
                <a:highlight>
                  <a:scrgbClr r="0" g="0" b="0">
                    <a:alpha val="0"/>
                  </a:scrgbClr>
                </a:highlight>
                <a:latin typeface="Calibri"/>
                <a:ea typeface="Microsoft YaHei" pitchFamily="2"/>
              </a:rPr>
              <a:t>certificados</a:t>
            </a:r>
            <a:r>
              <a:rPr lang="en-US" sz="2800" dirty="0">
                <a:solidFill>
                  <a:srgbClr val="000000"/>
                </a:solidFill>
                <a:highlight>
                  <a:scrgbClr r="0" g="0" b="0">
                    <a:alpha val="0"/>
                  </a:scrgbClr>
                </a:highlight>
                <a:latin typeface="Calibri"/>
                <a:ea typeface="Microsoft YaHei" pitchFamily="2"/>
              </a:rPr>
              <a:t> de CO2:</a:t>
            </a:r>
          </a:p>
          <a:p>
            <a:pPr marL="0" lvl="1" indent="0">
              <a:spcBef>
                <a:spcPts val="1417"/>
              </a:spcBef>
              <a:buSzPct val="75000"/>
              <a:buFont typeface="StarSymbol"/>
              <a:buChar char="–"/>
            </a:pPr>
            <a:r>
              <a:rPr lang="en-US" sz="2400" dirty="0">
                <a:solidFill>
                  <a:srgbClr val="000000"/>
                </a:solidFill>
                <a:highlight>
                  <a:scrgbClr r="0" g="0" b="0">
                    <a:alpha val="0"/>
                  </a:scrgbClr>
                </a:highlight>
                <a:latin typeface="Calibri"/>
                <a:ea typeface="Microsoft YaHei" pitchFamily="2"/>
              </a:rPr>
              <a:t>European Trading System (ETS)</a:t>
            </a:r>
          </a:p>
          <a:p>
            <a:pPr marL="0" lvl="1" indent="0">
              <a:spcBef>
                <a:spcPts val="1417"/>
              </a:spcBef>
              <a:buSzPct val="75000"/>
              <a:buFont typeface="StarSymbol"/>
              <a:buChar char="–"/>
            </a:pPr>
            <a:r>
              <a:rPr lang="en-US" sz="2400" dirty="0" err="1">
                <a:solidFill>
                  <a:srgbClr val="000000"/>
                </a:solidFill>
                <a:highlight>
                  <a:scrgbClr r="0" g="0" b="0">
                    <a:alpha val="0"/>
                  </a:scrgbClr>
                </a:highlight>
                <a:latin typeface="Calibri"/>
                <a:ea typeface="Microsoft YaHei" pitchFamily="2"/>
              </a:rPr>
              <a:t>Instrumento</a:t>
            </a:r>
            <a:r>
              <a:rPr lang="en-US" sz="2400" dirty="0">
                <a:solidFill>
                  <a:srgbClr val="000000"/>
                </a:solidFill>
                <a:highlight>
                  <a:scrgbClr r="0" g="0" b="0">
                    <a:alpha val="0"/>
                  </a:scrgbClr>
                </a:highlight>
                <a:latin typeface="Calibri"/>
                <a:ea typeface="Microsoft YaHei" pitchFamily="2"/>
              </a:rPr>
              <a:t> de </a:t>
            </a:r>
            <a:r>
              <a:rPr lang="en-US" sz="2400" dirty="0" err="1">
                <a:solidFill>
                  <a:srgbClr val="000000"/>
                </a:solidFill>
                <a:highlight>
                  <a:scrgbClr r="0" g="0" b="0">
                    <a:alpha val="0"/>
                  </a:scrgbClr>
                </a:highlight>
                <a:latin typeface="Calibri"/>
                <a:ea typeface="Microsoft YaHei" pitchFamily="2"/>
              </a:rPr>
              <a:t>redução</a:t>
            </a:r>
            <a:r>
              <a:rPr lang="en-US" sz="2400" dirty="0">
                <a:solidFill>
                  <a:srgbClr val="000000"/>
                </a:solidFill>
                <a:highlight>
                  <a:scrgbClr r="0" g="0" b="0">
                    <a:alpha val="0"/>
                  </a:scrgbClr>
                </a:highlight>
                <a:latin typeface="Calibri"/>
                <a:ea typeface="Microsoft YaHei" pitchFamily="2"/>
              </a:rPr>
              <a:t> de gases de </a:t>
            </a:r>
            <a:r>
              <a:rPr lang="en-US" sz="2400" dirty="0" err="1">
                <a:solidFill>
                  <a:srgbClr val="000000"/>
                </a:solidFill>
                <a:highlight>
                  <a:scrgbClr r="0" g="0" b="0">
                    <a:alpha val="0"/>
                  </a:scrgbClr>
                </a:highlight>
                <a:latin typeface="Calibri"/>
                <a:ea typeface="Microsoft YaHei" pitchFamily="2"/>
              </a:rPr>
              <a:t>efeito</a:t>
            </a:r>
            <a:r>
              <a:rPr lang="en-US" sz="2400" dirty="0">
                <a:solidFill>
                  <a:srgbClr val="000000"/>
                </a:solidFill>
                <a:highlight>
                  <a:scrgbClr r="0" g="0" b="0">
                    <a:alpha val="0"/>
                  </a:scrgbClr>
                </a:highlight>
                <a:latin typeface="Calibri"/>
                <a:ea typeface="Microsoft YaHei" pitchFamily="2"/>
              </a:rPr>
              <a:t> </a:t>
            </a:r>
            <a:r>
              <a:rPr lang="en-US" sz="2400" dirty="0" err="1">
                <a:solidFill>
                  <a:srgbClr val="000000"/>
                </a:solidFill>
                <a:highlight>
                  <a:scrgbClr r="0" g="0" b="0">
                    <a:alpha val="0"/>
                  </a:scrgbClr>
                </a:highlight>
                <a:latin typeface="Calibri"/>
                <a:ea typeface="Microsoft YaHei" pitchFamily="2"/>
              </a:rPr>
              <a:t>estufa</a:t>
            </a:r>
            <a:endParaRPr lang="en-US" sz="2400" dirty="0">
              <a:solidFill>
                <a:srgbClr val="000000"/>
              </a:solidFill>
              <a:highlight>
                <a:scrgbClr r="0" g="0" b="0">
                  <a:alpha val="0"/>
                </a:scrgbClr>
              </a:highlight>
              <a:latin typeface="Calibri"/>
              <a:ea typeface="Microsoft YaHei" pitchFamily="2"/>
            </a:endParaRPr>
          </a:p>
          <a:p>
            <a:pPr marL="0" lvl="2" indent="0">
              <a:spcBef>
                <a:spcPts val="1417"/>
              </a:spcBef>
              <a:buSzPct val="45000"/>
              <a:buFont typeface="StarSymbol"/>
              <a:buChar char="●"/>
            </a:pPr>
            <a:r>
              <a:rPr lang="en-US" sz="2400" dirty="0" err="1">
                <a:solidFill>
                  <a:srgbClr val="000000"/>
                </a:solidFill>
                <a:highlight>
                  <a:scrgbClr r="0" g="0" b="0">
                    <a:alpha val="0"/>
                  </a:scrgbClr>
                </a:highlight>
                <a:latin typeface="Calibri"/>
                <a:ea typeface="Microsoft YaHei" pitchFamily="2"/>
              </a:rPr>
              <a:t>Objetivo</a:t>
            </a:r>
            <a:r>
              <a:rPr lang="en-US" sz="2400" dirty="0">
                <a:solidFill>
                  <a:srgbClr val="000000"/>
                </a:solidFill>
                <a:highlight>
                  <a:scrgbClr r="0" g="0" b="0">
                    <a:alpha val="0"/>
                  </a:scrgbClr>
                </a:highlight>
                <a:latin typeface="Calibri"/>
                <a:ea typeface="Microsoft YaHei" pitchFamily="2"/>
              </a:rPr>
              <a:t> de combater </a:t>
            </a:r>
            <a:r>
              <a:rPr lang="en-US" sz="2400" dirty="0" err="1">
                <a:solidFill>
                  <a:srgbClr val="000000"/>
                </a:solidFill>
                <a:highlight>
                  <a:scrgbClr r="0" g="0" b="0">
                    <a:alpha val="0"/>
                  </a:scrgbClr>
                </a:highlight>
                <a:latin typeface="Calibri"/>
                <a:ea typeface="Microsoft YaHei" pitchFamily="2"/>
              </a:rPr>
              <a:t>mudanças</a:t>
            </a:r>
            <a:r>
              <a:rPr lang="en-US" sz="2400" dirty="0">
                <a:solidFill>
                  <a:srgbClr val="000000"/>
                </a:solidFill>
                <a:highlight>
                  <a:scrgbClr r="0" g="0" b="0">
                    <a:alpha val="0"/>
                  </a:scrgbClr>
                </a:highlight>
                <a:latin typeface="Calibri"/>
                <a:ea typeface="Microsoft YaHei" pitchFamily="2"/>
              </a:rPr>
              <a:t> </a:t>
            </a:r>
            <a:r>
              <a:rPr lang="en-US" sz="2400" dirty="0" err="1">
                <a:solidFill>
                  <a:srgbClr val="000000"/>
                </a:solidFill>
                <a:highlight>
                  <a:scrgbClr r="0" g="0" b="0">
                    <a:alpha val="0"/>
                  </a:scrgbClr>
                </a:highlight>
                <a:latin typeface="Calibri"/>
                <a:ea typeface="Microsoft YaHei" pitchFamily="2"/>
              </a:rPr>
              <a:t>climáticas</a:t>
            </a:r>
            <a:endParaRPr lang="en-US" sz="2400" dirty="0">
              <a:solidFill>
                <a:srgbClr val="000000"/>
              </a:solidFill>
              <a:highlight>
                <a:scrgbClr r="0" g="0" b="0">
                  <a:alpha val="0"/>
                </a:scrgbClr>
              </a:highlight>
              <a:latin typeface="Calibri"/>
              <a:ea typeface="Microsoft YaHei" pitchFamily="2"/>
            </a:endParaRPr>
          </a:p>
          <a:p>
            <a:pPr marL="0" lvl="1" indent="0">
              <a:spcBef>
                <a:spcPts val="1417"/>
              </a:spcBef>
              <a:buSzPct val="75000"/>
              <a:buFont typeface="StarSymbol"/>
              <a:buChar char="–"/>
            </a:pPr>
            <a:r>
              <a:rPr lang="en-US" sz="2400" dirty="0" err="1">
                <a:solidFill>
                  <a:srgbClr val="000000"/>
                </a:solidFill>
                <a:highlight>
                  <a:scrgbClr r="0" g="0" b="0">
                    <a:alpha val="0"/>
                  </a:scrgbClr>
                </a:highlight>
                <a:latin typeface="Calibri"/>
                <a:ea typeface="Microsoft YaHei" pitchFamily="2"/>
              </a:rPr>
              <a:t>Comércio</a:t>
            </a:r>
            <a:r>
              <a:rPr lang="en-US" sz="2400" dirty="0">
                <a:solidFill>
                  <a:srgbClr val="000000"/>
                </a:solidFill>
                <a:highlight>
                  <a:scrgbClr r="0" g="0" b="0">
                    <a:alpha val="0"/>
                  </a:scrgbClr>
                </a:highlight>
                <a:latin typeface="Calibri"/>
                <a:ea typeface="Microsoft YaHei" pitchFamily="2"/>
              </a:rPr>
              <a:t> entre </a:t>
            </a:r>
            <a:r>
              <a:rPr lang="en-US" sz="2400" dirty="0" err="1">
                <a:solidFill>
                  <a:srgbClr val="000000"/>
                </a:solidFill>
                <a:highlight>
                  <a:scrgbClr r="0" g="0" b="0">
                    <a:alpha val="0"/>
                  </a:scrgbClr>
                </a:highlight>
                <a:latin typeface="Calibri"/>
                <a:ea typeface="Microsoft YaHei" pitchFamily="2"/>
              </a:rPr>
              <a:t>emissores</a:t>
            </a:r>
            <a:r>
              <a:rPr lang="en-US" sz="2400" dirty="0">
                <a:solidFill>
                  <a:srgbClr val="000000"/>
                </a:solidFill>
                <a:highlight>
                  <a:scrgbClr r="0" g="0" b="0">
                    <a:alpha val="0"/>
                  </a:scrgbClr>
                </a:highlight>
                <a:latin typeface="Calibri"/>
                <a:ea typeface="Microsoft YaHei" pitchFamily="2"/>
              </a:rPr>
              <a:t> </a:t>
            </a:r>
            <a:r>
              <a:rPr lang="en-US" sz="2400" dirty="0" err="1">
                <a:solidFill>
                  <a:srgbClr val="000000"/>
                </a:solidFill>
                <a:highlight>
                  <a:scrgbClr r="0" g="0" b="0">
                    <a:alpha val="0"/>
                  </a:scrgbClr>
                </a:highlight>
                <a:latin typeface="Calibri"/>
                <a:ea typeface="Microsoft YaHei" pitchFamily="2"/>
              </a:rPr>
              <a:t>internacionalmente</a:t>
            </a:r>
            <a:endParaRPr lang="en-US" sz="2400" dirty="0">
              <a:solidFill>
                <a:srgbClr val="000000"/>
              </a:solidFill>
              <a:highlight>
                <a:scrgbClr r="0" g="0" b="0">
                  <a:alpha val="0"/>
                </a:scrgbClr>
              </a:highlight>
              <a:latin typeface="Calibri"/>
              <a:ea typeface="Microsoft YaHei" pitchFamily="2"/>
            </a:endParaRPr>
          </a:p>
          <a:p>
            <a:pPr marL="0" lvl="1" indent="0">
              <a:spcBef>
                <a:spcPts val="1417"/>
              </a:spcBef>
              <a:buSzPct val="75000"/>
              <a:buFont typeface="StarSymbol"/>
              <a:buChar char="–"/>
            </a:pPr>
            <a:r>
              <a:rPr lang="en-US" sz="2400" dirty="0" err="1">
                <a:solidFill>
                  <a:srgbClr val="000000"/>
                </a:solidFill>
                <a:highlight>
                  <a:scrgbClr r="0" g="0" b="0">
                    <a:alpha val="0"/>
                  </a:scrgbClr>
                </a:highlight>
                <a:latin typeface="Calibri"/>
                <a:ea typeface="Microsoft YaHei" pitchFamily="2"/>
              </a:rPr>
              <a:t>Condições</a:t>
            </a:r>
            <a:r>
              <a:rPr lang="en-US" sz="2400" dirty="0">
                <a:solidFill>
                  <a:srgbClr val="000000"/>
                </a:solidFill>
                <a:highlight>
                  <a:scrgbClr r="0" g="0" b="0">
                    <a:alpha val="0"/>
                  </a:scrgbClr>
                </a:highlight>
                <a:latin typeface="Calibri"/>
                <a:ea typeface="Microsoft YaHei" pitchFamily="2"/>
              </a:rPr>
              <a:t> e </a:t>
            </a:r>
            <a:r>
              <a:rPr lang="en-US" sz="2400" dirty="0" err="1">
                <a:solidFill>
                  <a:srgbClr val="000000"/>
                </a:solidFill>
                <a:highlight>
                  <a:scrgbClr r="0" g="0" b="0">
                    <a:alpha val="0"/>
                  </a:scrgbClr>
                </a:highlight>
                <a:latin typeface="Calibri"/>
                <a:ea typeface="Microsoft YaHei" pitchFamily="2"/>
              </a:rPr>
              <a:t>fontes</a:t>
            </a:r>
            <a:r>
              <a:rPr lang="en-US" sz="2400" dirty="0">
                <a:solidFill>
                  <a:srgbClr val="000000"/>
                </a:solidFill>
                <a:highlight>
                  <a:scrgbClr r="0" g="0" b="0">
                    <a:alpha val="0"/>
                  </a:scrgbClr>
                </a:highlight>
                <a:latin typeface="Calibri"/>
                <a:ea typeface="Microsoft YaHei" pitchFamily="2"/>
              </a:rPr>
              <a:t> de </a:t>
            </a:r>
            <a:r>
              <a:rPr lang="en-US" sz="2400" dirty="0" err="1">
                <a:solidFill>
                  <a:srgbClr val="000000"/>
                </a:solidFill>
                <a:highlight>
                  <a:scrgbClr r="0" g="0" b="0">
                    <a:alpha val="0"/>
                  </a:scrgbClr>
                </a:highlight>
                <a:latin typeface="Calibri"/>
                <a:ea typeface="Microsoft YaHei" pitchFamily="2"/>
              </a:rPr>
              <a:t>energia</a:t>
            </a:r>
            <a:r>
              <a:rPr lang="en-US" sz="2400" dirty="0">
                <a:solidFill>
                  <a:srgbClr val="000000"/>
                </a:solidFill>
                <a:highlight>
                  <a:scrgbClr r="0" g="0" b="0">
                    <a:alpha val="0"/>
                  </a:scrgbClr>
                </a:highlight>
                <a:latin typeface="Calibri"/>
                <a:ea typeface="Microsoft YaHei" pitchFamily="2"/>
              </a:rPr>
              <a:t> </a:t>
            </a:r>
            <a:r>
              <a:rPr lang="en-US" sz="2400" dirty="0" err="1">
                <a:solidFill>
                  <a:srgbClr val="000000"/>
                </a:solidFill>
                <a:highlight>
                  <a:scrgbClr r="0" g="0" b="0">
                    <a:alpha val="0"/>
                  </a:scrgbClr>
                </a:highlight>
                <a:latin typeface="Calibri"/>
                <a:ea typeface="Microsoft YaHei" pitchFamily="2"/>
              </a:rPr>
              <a:t>diferentes</a:t>
            </a:r>
            <a:endParaRPr lang="en-US" sz="2400" dirty="0">
              <a:solidFill>
                <a:srgbClr val="000000"/>
              </a:solidFill>
              <a:highlight>
                <a:scrgbClr r="0" g="0" b="0">
                  <a:alpha val="0"/>
                </a:scrgbClr>
              </a:highlight>
              <a:latin typeface="Calibri"/>
              <a:ea typeface="Microsoft YaHei" pitchFamily="2"/>
            </a:endParaRPr>
          </a:p>
          <a:p>
            <a:pPr marL="0" lvl="2" indent="0">
              <a:spcBef>
                <a:spcPts val="1417"/>
              </a:spcBef>
              <a:buSzPct val="45000"/>
              <a:buFont typeface="StarSymbol"/>
              <a:buChar char="●"/>
            </a:pPr>
            <a:r>
              <a:rPr lang="en-US" sz="2400" dirty="0" err="1">
                <a:solidFill>
                  <a:srgbClr val="000000"/>
                </a:solidFill>
                <a:highlight>
                  <a:scrgbClr r="0" g="0" b="0">
                    <a:alpha val="0"/>
                  </a:scrgbClr>
                </a:highlight>
                <a:latin typeface="Calibri"/>
                <a:ea typeface="Microsoft YaHei" pitchFamily="2"/>
              </a:rPr>
              <a:t>Afetando</a:t>
            </a:r>
            <a:r>
              <a:rPr lang="en-US" sz="2400" dirty="0">
                <a:solidFill>
                  <a:srgbClr val="000000"/>
                </a:solidFill>
                <a:highlight>
                  <a:scrgbClr r="0" g="0" b="0">
                    <a:alpha val="0"/>
                  </a:scrgbClr>
                </a:highlight>
                <a:latin typeface="Calibri"/>
                <a:ea typeface="Microsoft YaHei" pitchFamily="2"/>
              </a:rPr>
              <a:t> </a:t>
            </a:r>
            <a:r>
              <a:rPr lang="en-US" sz="2400" dirty="0" err="1">
                <a:solidFill>
                  <a:srgbClr val="000000"/>
                </a:solidFill>
                <a:highlight>
                  <a:scrgbClr r="0" g="0" b="0">
                    <a:alpha val="0"/>
                  </a:scrgbClr>
                </a:highlight>
                <a:latin typeface="Calibri"/>
                <a:ea typeface="Microsoft YaHei" pitchFamily="2"/>
              </a:rPr>
              <a:t>vários</a:t>
            </a:r>
            <a:r>
              <a:rPr lang="en-US" sz="2400" dirty="0">
                <a:solidFill>
                  <a:srgbClr val="000000"/>
                </a:solidFill>
                <a:highlight>
                  <a:scrgbClr r="0" g="0" b="0">
                    <a:alpha val="0"/>
                  </a:scrgbClr>
                </a:highlight>
                <a:latin typeface="Calibri"/>
                <a:ea typeface="Microsoft YaHei" pitchFamily="2"/>
              </a:rPr>
              <a:t> </a:t>
            </a:r>
            <a:r>
              <a:rPr lang="en-US" sz="2400" dirty="0" err="1">
                <a:solidFill>
                  <a:srgbClr val="000000"/>
                </a:solidFill>
                <a:highlight>
                  <a:scrgbClr r="0" g="0" b="0">
                    <a:alpha val="0"/>
                  </a:scrgbClr>
                </a:highlight>
                <a:latin typeface="Calibri"/>
                <a:ea typeface="Microsoft YaHei" pitchFamily="2"/>
              </a:rPr>
              <a:t>setores</a:t>
            </a:r>
            <a:r>
              <a:rPr lang="en-US" sz="2400" dirty="0">
                <a:solidFill>
                  <a:srgbClr val="000000"/>
                </a:solidFill>
                <a:highlight>
                  <a:scrgbClr r="0" g="0" b="0">
                    <a:alpha val="0"/>
                  </a:scrgbClr>
                </a:highlight>
                <a:latin typeface="Calibri"/>
                <a:ea typeface="Microsoft YaHei" pitchFamily="2"/>
              </a:rPr>
              <a:t> </a:t>
            </a:r>
            <a:r>
              <a:rPr lang="en-US" sz="2400" dirty="0" err="1">
                <a:solidFill>
                  <a:srgbClr val="000000"/>
                </a:solidFill>
                <a:highlight>
                  <a:scrgbClr r="0" g="0" b="0">
                    <a:alpha val="0"/>
                  </a:scrgbClr>
                </a:highlight>
                <a:latin typeface="Calibri"/>
                <a:ea typeface="Microsoft YaHei" pitchFamily="2"/>
              </a:rPr>
              <a:t>num</a:t>
            </a:r>
            <a:r>
              <a:rPr lang="en-US" sz="2400" dirty="0">
                <a:solidFill>
                  <a:srgbClr val="000000"/>
                </a:solidFill>
                <a:highlight>
                  <a:scrgbClr r="0" g="0" b="0">
                    <a:alpha val="0"/>
                  </a:scrgbClr>
                </a:highlight>
                <a:latin typeface="Calibri"/>
                <a:ea typeface="Microsoft YaHei" pitchFamily="2"/>
              </a:rPr>
              <a:t> </a:t>
            </a:r>
            <a:r>
              <a:rPr lang="en-US" sz="2400" dirty="0" err="1">
                <a:solidFill>
                  <a:srgbClr val="000000"/>
                </a:solidFill>
                <a:highlight>
                  <a:scrgbClr r="0" g="0" b="0">
                    <a:alpha val="0"/>
                  </a:scrgbClr>
                </a:highlight>
                <a:latin typeface="Calibri"/>
                <a:ea typeface="Microsoft YaHei" pitchFamily="2"/>
              </a:rPr>
              <a:t>sistema</a:t>
            </a:r>
            <a:endParaRPr lang="en-US" sz="2400" dirty="0">
              <a:solidFill>
                <a:srgbClr val="000000"/>
              </a:solidFill>
              <a:highlight>
                <a:scrgbClr r="0" g="0" b="0">
                  <a:alpha val="0"/>
                </a:scrgbClr>
              </a:highlight>
              <a:latin typeface="Calibri"/>
              <a:ea typeface="Microsoft YaHei" pitchFamily="2"/>
            </a:endParaRPr>
          </a:p>
          <a:p>
            <a:pPr marL="0" lvl="1" indent="0">
              <a:spcBef>
                <a:spcPts val="1417"/>
              </a:spcBef>
              <a:buSzPct val="75000"/>
              <a:buFont typeface="StarSymbol"/>
              <a:buChar char="–"/>
            </a:pPr>
            <a:r>
              <a:rPr lang="en-US" sz="2400" dirty="0">
                <a:solidFill>
                  <a:srgbClr val="000000"/>
                </a:solidFill>
                <a:highlight>
                  <a:scrgbClr r="0" g="0" b="0">
                    <a:alpha val="0"/>
                  </a:scrgbClr>
                </a:highlight>
                <a:latin typeface="Calibri"/>
                <a:ea typeface="Microsoft YaHei" pitchFamily="2"/>
              </a:rPr>
              <a:t>Mercado </a:t>
            </a:r>
            <a:r>
              <a:rPr lang="en-US" sz="2400" dirty="0" err="1">
                <a:solidFill>
                  <a:srgbClr val="000000"/>
                </a:solidFill>
                <a:highlight>
                  <a:scrgbClr r="0" g="0" b="0">
                    <a:alpha val="0"/>
                  </a:scrgbClr>
                </a:highlight>
                <a:latin typeface="Calibri"/>
                <a:ea typeface="Microsoft YaHei" pitchFamily="2"/>
              </a:rPr>
              <a:t>modelo</a:t>
            </a:r>
            <a:r>
              <a:rPr lang="en-US" sz="2400" dirty="0">
                <a:solidFill>
                  <a:srgbClr val="000000"/>
                </a:solidFill>
                <a:highlight>
                  <a:scrgbClr r="0" g="0" b="0">
                    <a:alpha val="0"/>
                  </a:scrgbClr>
                </a:highlight>
                <a:latin typeface="Calibri"/>
                <a:ea typeface="Microsoft YaHei" pitchFamily="2"/>
              </a:rPr>
              <a:t> para outros </a:t>
            </a:r>
            <a:r>
              <a:rPr lang="en-US" sz="2400" dirty="0" err="1">
                <a:solidFill>
                  <a:srgbClr val="000000"/>
                </a:solidFill>
                <a:highlight>
                  <a:scrgbClr r="0" g="0" b="0">
                    <a:alpha val="0"/>
                  </a:scrgbClr>
                </a:highlight>
                <a:latin typeface="Calibri"/>
                <a:ea typeface="Microsoft YaHei" pitchFamily="2"/>
              </a:rPr>
              <a:t>países</a:t>
            </a:r>
            <a:r>
              <a:rPr lang="en-US" sz="2400" dirty="0">
                <a:solidFill>
                  <a:srgbClr val="000000"/>
                </a:solidFill>
                <a:highlight>
                  <a:scrgbClr r="0" g="0" b="0">
                    <a:alpha val="0"/>
                  </a:scrgbClr>
                </a:highlight>
                <a:latin typeface="Calibri"/>
                <a:ea typeface="Microsoft YaHei" pitchFamily="2"/>
              </a:rPr>
              <a:t> (China)</a:t>
            </a:r>
          </a:p>
          <a:p>
            <a:endParaRPr lang="pt-BR" dirty="0"/>
          </a:p>
        </p:txBody>
      </p:sp>
    </p:spTree>
    <p:extLst>
      <p:ext uri="{BB962C8B-B14F-4D97-AF65-F5344CB8AC3E}">
        <p14:creationId xmlns:p14="http://schemas.microsoft.com/office/powerpoint/2010/main" val="32884822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EUROPE</a:t>
            </a:r>
            <a:endParaRPr lang="it-IT" dirty="0"/>
          </a:p>
        </p:txBody>
      </p:sp>
      <p:sp>
        <p:nvSpPr>
          <p:cNvPr id="3" name="Segnaposto contenuto 2"/>
          <p:cNvSpPr>
            <a:spLocks noGrp="1"/>
          </p:cNvSpPr>
          <p:nvPr>
            <p:ph idx="1"/>
          </p:nvPr>
        </p:nvSpPr>
        <p:spPr>
          <a:xfrm>
            <a:off x="1109788" y="1592318"/>
            <a:ext cx="10178322" cy="3593591"/>
          </a:xfrm>
        </p:spPr>
        <p:txBody>
          <a:bodyPr>
            <a:noAutofit/>
          </a:bodyPr>
          <a:lstStyle/>
          <a:p>
            <a:r>
              <a:rPr lang="pt-BR" sz="2400" dirty="0"/>
              <a:t>Motivação para o desenvolvimento de biocombustíveis em reação ao controle </a:t>
            </a:r>
            <a:r>
              <a:rPr lang="pt-BR" sz="2400" dirty="0" smtClean="0"/>
              <a:t>climático</a:t>
            </a:r>
            <a:endParaRPr lang="pt-BR" sz="2400" dirty="0"/>
          </a:p>
          <a:p>
            <a:r>
              <a:rPr lang="pt-BR" sz="2400" dirty="0" smtClean="0"/>
              <a:t>A </a:t>
            </a:r>
            <a:r>
              <a:rPr lang="pt-BR" sz="2400" dirty="0"/>
              <a:t>França, a Alemanha e a Itália representam 90% da produção mundial </a:t>
            </a:r>
            <a:r>
              <a:rPr lang="pt-BR" sz="2400" dirty="0" smtClean="0"/>
              <a:t>de biodiesel </a:t>
            </a:r>
            <a:r>
              <a:rPr lang="pt-BR" sz="2400" dirty="0"/>
              <a:t> </a:t>
            </a:r>
            <a:r>
              <a:rPr lang="pt-BR" sz="2400" dirty="0" smtClean="0"/>
              <a:t>(</a:t>
            </a:r>
            <a:r>
              <a:rPr lang="pt-BR" sz="2400" dirty="0"/>
              <a:t>feita de oleaginosas)</a:t>
            </a:r>
          </a:p>
          <a:p>
            <a:r>
              <a:rPr lang="pt-BR" sz="2400" dirty="0" smtClean="0"/>
              <a:t>Toscana</a:t>
            </a:r>
            <a:r>
              <a:rPr lang="pt-BR" sz="2400" dirty="0"/>
              <a:t>: CropSyst para a simulação de produção de culturas, requisitos de água e </a:t>
            </a:r>
            <a:r>
              <a:rPr lang="pt-BR" sz="2400" dirty="0" smtClean="0"/>
              <a:t>técnicas </a:t>
            </a:r>
            <a:r>
              <a:rPr lang="pt-BR" sz="2400" dirty="0"/>
              <a:t>de cultivo</a:t>
            </a:r>
          </a:p>
          <a:p>
            <a:pPr marL="0" indent="0">
              <a:buNone/>
            </a:pPr>
            <a:r>
              <a:rPr lang="pt-BR" sz="2400" dirty="0" smtClean="0">
                <a:sym typeface="Wingdings" panose="05000000000000000000" pitchFamily="2" charset="2"/>
              </a:rPr>
              <a:t> </a:t>
            </a:r>
            <a:r>
              <a:rPr lang="pt-BR" sz="2400" dirty="0" smtClean="0"/>
              <a:t>definir </a:t>
            </a:r>
            <a:r>
              <a:rPr lang="pt-BR" sz="2400" dirty="0"/>
              <a:t>os custos reais do cultivo energético em relação aos saldos líquidos </a:t>
            </a:r>
            <a:r>
              <a:rPr lang="pt-BR" sz="2400" dirty="0" smtClean="0"/>
              <a:t>de energia </a:t>
            </a:r>
            <a:r>
              <a:rPr lang="pt-BR" sz="2400" dirty="0"/>
              <a:t>e </a:t>
            </a:r>
            <a:r>
              <a:rPr lang="pt-BR" sz="2400" dirty="0" smtClean="0"/>
              <a:t>água</a:t>
            </a:r>
            <a:endParaRPr lang="pt-BR" sz="2400" dirty="0"/>
          </a:p>
          <a:p>
            <a:r>
              <a:rPr lang="pt-BR" sz="2400" dirty="0"/>
              <a:t>1000 L de água são necessários para produzir 1 L de </a:t>
            </a:r>
            <a:r>
              <a:rPr lang="pt-BR" sz="2400" dirty="0" smtClean="0"/>
              <a:t>bioetanol</a:t>
            </a:r>
            <a:endParaRPr lang="pt-BR" sz="2400" dirty="0"/>
          </a:p>
          <a:p>
            <a:pPr marL="0" indent="0">
              <a:buNone/>
            </a:pPr>
            <a:r>
              <a:rPr lang="pt-BR" sz="2400" dirty="0" smtClean="0">
                <a:sym typeface="Wingdings" panose="05000000000000000000" pitchFamily="2" charset="2"/>
              </a:rPr>
              <a:t> </a:t>
            </a:r>
            <a:r>
              <a:rPr lang="pt-BR" sz="2400" dirty="0" smtClean="0"/>
              <a:t>quase </a:t>
            </a:r>
            <a:r>
              <a:rPr lang="pt-BR" sz="2400" dirty="0"/>
              <a:t>duplicará o requisito de água real</a:t>
            </a:r>
          </a:p>
        </p:txBody>
      </p:sp>
    </p:spTree>
    <p:extLst>
      <p:ext uri="{BB962C8B-B14F-4D97-AF65-F5344CB8AC3E}">
        <p14:creationId xmlns:p14="http://schemas.microsoft.com/office/powerpoint/2010/main" val="98298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pc="201" dirty="0" err="1">
                <a:solidFill>
                  <a:srgbClr val="2A1A00"/>
                </a:solidFill>
                <a:highlight>
                  <a:scrgbClr r="0" g="0" b="0">
                    <a:alpha val="0"/>
                  </a:scrgbClr>
                </a:highlight>
                <a:ea typeface="Microsoft YaHei" pitchFamily="2"/>
              </a:rPr>
              <a:t>Comparação</a:t>
            </a:r>
            <a:r>
              <a:rPr lang="en-US" spc="201" dirty="0">
                <a:solidFill>
                  <a:srgbClr val="2A1A00"/>
                </a:solidFill>
                <a:highlight>
                  <a:scrgbClr r="0" g="0" b="0">
                    <a:alpha val="0"/>
                  </a:scrgbClr>
                </a:highlight>
                <a:ea typeface="Microsoft YaHei" pitchFamily="2"/>
              </a:rPr>
              <a:t> Europa &amp; </a:t>
            </a:r>
            <a:r>
              <a:rPr lang="en-US" spc="201" dirty="0" err="1">
                <a:solidFill>
                  <a:srgbClr val="2A1A00"/>
                </a:solidFill>
                <a:highlight>
                  <a:scrgbClr r="0" g="0" b="0">
                    <a:alpha val="0"/>
                  </a:scrgbClr>
                </a:highlight>
                <a:ea typeface="Microsoft YaHei" pitchFamily="2"/>
              </a:rPr>
              <a:t>América</a:t>
            </a:r>
            <a:r>
              <a:rPr lang="en-US" spc="201" dirty="0">
                <a:solidFill>
                  <a:srgbClr val="2A1A00"/>
                </a:solidFill>
                <a:highlight>
                  <a:scrgbClr r="0" g="0" b="0">
                    <a:alpha val="0"/>
                  </a:scrgbClr>
                </a:highlight>
                <a:ea typeface="Microsoft YaHei" pitchFamily="2"/>
              </a:rPr>
              <a:t> </a:t>
            </a:r>
            <a:r>
              <a:rPr lang="en-US" spc="201" dirty="0" err="1">
                <a:solidFill>
                  <a:srgbClr val="2A1A00"/>
                </a:solidFill>
                <a:highlight>
                  <a:scrgbClr r="0" g="0" b="0">
                    <a:alpha val="0"/>
                  </a:scrgbClr>
                </a:highlight>
                <a:ea typeface="Microsoft YaHei" pitchFamily="2"/>
              </a:rPr>
              <a:t>latina</a:t>
            </a:r>
            <a:endParaRPr lang="it-IT" dirty="0"/>
          </a:p>
        </p:txBody>
      </p:sp>
      <p:sp>
        <p:nvSpPr>
          <p:cNvPr id="3" name="Segnaposto contenuto 2"/>
          <p:cNvSpPr>
            <a:spLocks noGrp="1"/>
          </p:cNvSpPr>
          <p:nvPr>
            <p:ph idx="1"/>
          </p:nvPr>
        </p:nvSpPr>
        <p:spPr>
          <a:xfrm>
            <a:off x="1093460" y="2294447"/>
            <a:ext cx="10178322" cy="3593591"/>
          </a:xfrm>
        </p:spPr>
        <p:txBody>
          <a:bodyPr>
            <a:noAutofit/>
          </a:bodyPr>
          <a:lstStyle/>
          <a:p>
            <a:pPr lvl="0">
              <a:spcBef>
                <a:spcPts val="1417"/>
              </a:spcBef>
              <a:buSzPct val="45000"/>
              <a:buFont typeface="StarSymbol"/>
              <a:buChar char="●"/>
            </a:pPr>
            <a:r>
              <a:rPr lang="en-US" sz="2400" dirty="0" err="1">
                <a:solidFill>
                  <a:srgbClr val="595959"/>
                </a:solidFill>
                <a:highlight>
                  <a:scrgbClr r="0" g="0" b="0">
                    <a:alpha val="0"/>
                  </a:scrgbClr>
                </a:highlight>
                <a:ea typeface="Microsoft YaHei" pitchFamily="2"/>
              </a:rPr>
              <a:t>Semelhanças</a:t>
            </a:r>
            <a:endParaRPr lang="en-US" sz="2400" dirty="0">
              <a:solidFill>
                <a:srgbClr val="595959"/>
              </a:solidFill>
              <a:highlight>
                <a:scrgbClr r="0" g="0" b="0">
                  <a:alpha val="0"/>
                </a:scrgbClr>
              </a:highlight>
              <a:ea typeface="Microsoft YaHei" pitchFamily="2"/>
            </a:endParaRPr>
          </a:p>
          <a:p>
            <a:pPr lvl="0">
              <a:spcBef>
                <a:spcPts val="1417"/>
              </a:spcBef>
              <a:buSzPct val="45000"/>
              <a:buFont typeface="StarSymbol"/>
              <a:buChar char="●"/>
            </a:pPr>
            <a:r>
              <a:rPr lang="en-US" sz="2400" dirty="0" err="1">
                <a:solidFill>
                  <a:srgbClr val="595959"/>
                </a:solidFill>
                <a:highlight>
                  <a:scrgbClr r="0" g="0" b="0">
                    <a:alpha val="0"/>
                  </a:scrgbClr>
                </a:highlight>
                <a:ea typeface="Microsoft YaHei" pitchFamily="2"/>
              </a:rPr>
              <a:t>Diferenças</a:t>
            </a:r>
            <a:endParaRPr lang="en-US" sz="2400" dirty="0">
              <a:solidFill>
                <a:srgbClr val="595959"/>
              </a:solidFill>
              <a:highlight>
                <a:scrgbClr r="0" g="0" b="0">
                  <a:alpha val="0"/>
                </a:scrgbClr>
              </a:highlight>
              <a:ea typeface="Microsoft YaHei" pitchFamily="2"/>
            </a:endParaRPr>
          </a:p>
          <a:p>
            <a:pPr lvl="0">
              <a:spcBef>
                <a:spcPts val="1417"/>
              </a:spcBef>
              <a:buSzPct val="45000"/>
              <a:buFont typeface="StarSymbol"/>
              <a:buChar char="●"/>
            </a:pPr>
            <a:r>
              <a:rPr lang="en-US" sz="2400" dirty="0" err="1">
                <a:solidFill>
                  <a:srgbClr val="595959"/>
                </a:solidFill>
                <a:highlight>
                  <a:scrgbClr r="0" g="0" b="0">
                    <a:alpha val="0"/>
                  </a:scrgbClr>
                </a:highlight>
                <a:ea typeface="Microsoft YaHei" pitchFamily="2"/>
              </a:rPr>
              <a:t>Concorrência</a:t>
            </a:r>
            <a:r>
              <a:rPr lang="en-US" sz="2400" dirty="0">
                <a:solidFill>
                  <a:srgbClr val="595959"/>
                </a:solidFill>
                <a:highlight>
                  <a:scrgbClr r="0" g="0" b="0">
                    <a:alpha val="0"/>
                  </a:scrgbClr>
                </a:highlight>
                <a:ea typeface="Microsoft YaHei" pitchFamily="2"/>
              </a:rPr>
              <a:t>?</a:t>
            </a:r>
          </a:p>
          <a:p>
            <a:pPr lvl="0">
              <a:spcBef>
                <a:spcPts val="1417"/>
              </a:spcBef>
              <a:buSzPct val="45000"/>
              <a:buFont typeface="StarSymbol"/>
              <a:buChar char="●"/>
            </a:pPr>
            <a:r>
              <a:rPr lang="en-US" sz="2400" dirty="0" err="1">
                <a:solidFill>
                  <a:srgbClr val="595959"/>
                </a:solidFill>
                <a:highlight>
                  <a:scrgbClr r="0" g="0" b="0">
                    <a:alpha val="0"/>
                  </a:scrgbClr>
                </a:highlight>
                <a:ea typeface="Microsoft YaHei" pitchFamily="2"/>
              </a:rPr>
              <a:t>Sinergias</a:t>
            </a:r>
            <a:r>
              <a:rPr lang="en-US" sz="2400" dirty="0">
                <a:solidFill>
                  <a:srgbClr val="595959"/>
                </a:solidFill>
                <a:highlight>
                  <a:scrgbClr r="0" g="0" b="0">
                    <a:alpha val="0"/>
                  </a:scrgbClr>
                </a:highlight>
                <a:ea typeface="Microsoft YaHei" pitchFamily="2"/>
              </a:rPr>
              <a:t>?</a:t>
            </a:r>
          </a:p>
          <a:p>
            <a:endParaRPr lang="pt-BR" sz="2400" dirty="0"/>
          </a:p>
        </p:txBody>
      </p:sp>
    </p:spTree>
    <p:extLst>
      <p:ext uri="{BB962C8B-B14F-4D97-AF65-F5344CB8AC3E}">
        <p14:creationId xmlns:p14="http://schemas.microsoft.com/office/powerpoint/2010/main" val="4151401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pc="201" dirty="0" err="1">
                <a:solidFill>
                  <a:srgbClr val="2A1A00"/>
                </a:solidFill>
                <a:highlight>
                  <a:scrgbClr r="0" g="0" b="0">
                    <a:alpha val="0"/>
                  </a:scrgbClr>
                </a:highlight>
                <a:ea typeface="Microsoft YaHei" pitchFamily="2"/>
              </a:rPr>
              <a:t>Importância</a:t>
            </a:r>
            <a:r>
              <a:rPr lang="en-US" spc="201" dirty="0">
                <a:solidFill>
                  <a:srgbClr val="2A1A00"/>
                </a:solidFill>
                <a:highlight>
                  <a:scrgbClr r="0" g="0" b="0">
                    <a:alpha val="0"/>
                  </a:scrgbClr>
                </a:highlight>
                <a:ea typeface="Microsoft YaHei" pitchFamily="2"/>
              </a:rPr>
              <a:t> dos </a:t>
            </a:r>
            <a:r>
              <a:rPr lang="en-US" spc="201" dirty="0" err="1">
                <a:solidFill>
                  <a:srgbClr val="2A1A00"/>
                </a:solidFill>
                <a:highlight>
                  <a:scrgbClr r="0" g="0" b="0">
                    <a:alpha val="0"/>
                  </a:scrgbClr>
                </a:highlight>
                <a:ea typeface="Microsoft YaHei" pitchFamily="2"/>
              </a:rPr>
              <a:t>três</a:t>
            </a:r>
            <a:r>
              <a:rPr lang="en-US" spc="201" dirty="0">
                <a:solidFill>
                  <a:srgbClr val="2A1A00"/>
                </a:solidFill>
                <a:highlight>
                  <a:scrgbClr r="0" g="0" b="0">
                    <a:alpha val="0"/>
                  </a:scrgbClr>
                </a:highlight>
                <a:ea typeface="Microsoft YaHei" pitchFamily="2"/>
              </a:rPr>
              <a:t> </a:t>
            </a:r>
            <a:r>
              <a:rPr lang="en-US" spc="201" dirty="0" err="1">
                <a:solidFill>
                  <a:srgbClr val="2A1A00"/>
                </a:solidFill>
                <a:highlight>
                  <a:scrgbClr r="0" g="0" b="0">
                    <a:alpha val="0"/>
                  </a:scrgbClr>
                </a:highlight>
                <a:ea typeface="Microsoft YaHei" pitchFamily="2"/>
              </a:rPr>
              <a:t>setores</a:t>
            </a:r>
            <a:endParaRPr lang="it-IT" dirty="0"/>
          </a:p>
        </p:txBody>
      </p:sp>
      <p:sp>
        <p:nvSpPr>
          <p:cNvPr id="3" name="Segnaposto contenuto 2"/>
          <p:cNvSpPr>
            <a:spLocks noGrp="1"/>
          </p:cNvSpPr>
          <p:nvPr>
            <p:ph idx="1"/>
          </p:nvPr>
        </p:nvSpPr>
        <p:spPr>
          <a:xfrm>
            <a:off x="1251678" y="2139094"/>
            <a:ext cx="10178322" cy="3593591"/>
          </a:xfrm>
        </p:spPr>
        <p:txBody>
          <a:bodyPr>
            <a:normAutofit/>
          </a:bodyPr>
          <a:lstStyle/>
          <a:p>
            <a:pPr marL="0" indent="0">
              <a:buNone/>
            </a:pPr>
            <a:r>
              <a:rPr lang="en-US" sz="2400" dirty="0" err="1">
                <a:solidFill>
                  <a:srgbClr val="595959"/>
                </a:solidFill>
                <a:highlight>
                  <a:scrgbClr r="0" g="0" b="0">
                    <a:alpha val="0"/>
                  </a:scrgbClr>
                </a:highlight>
                <a:ea typeface="Microsoft YaHei" pitchFamily="2"/>
              </a:rPr>
              <a:t>Cada</a:t>
            </a:r>
            <a:r>
              <a:rPr lang="en-US" sz="2400" dirty="0">
                <a:solidFill>
                  <a:srgbClr val="595959"/>
                </a:solidFill>
                <a:highlight>
                  <a:scrgbClr r="0" g="0" b="0">
                    <a:alpha val="0"/>
                  </a:scrgbClr>
                </a:highlight>
                <a:ea typeface="Microsoft YaHei" pitchFamily="2"/>
              </a:rPr>
              <a:t> </a:t>
            </a:r>
            <a:r>
              <a:rPr lang="en-US" sz="2400" dirty="0" err="1">
                <a:solidFill>
                  <a:srgbClr val="595959"/>
                </a:solidFill>
                <a:highlight>
                  <a:scrgbClr r="0" g="0" b="0">
                    <a:alpha val="0"/>
                  </a:scrgbClr>
                </a:highlight>
                <a:ea typeface="Microsoft YaHei" pitchFamily="2"/>
              </a:rPr>
              <a:t>setor</a:t>
            </a:r>
            <a:r>
              <a:rPr lang="en-US" sz="2400" dirty="0">
                <a:solidFill>
                  <a:srgbClr val="595959"/>
                </a:solidFill>
                <a:highlight>
                  <a:scrgbClr r="0" g="0" b="0">
                    <a:alpha val="0"/>
                  </a:scrgbClr>
                </a:highlight>
                <a:ea typeface="Microsoft YaHei" pitchFamily="2"/>
              </a:rPr>
              <a:t> </a:t>
            </a:r>
            <a:r>
              <a:rPr lang="en-US" sz="2400" dirty="0" err="1">
                <a:solidFill>
                  <a:srgbClr val="595959"/>
                </a:solidFill>
                <a:highlight>
                  <a:scrgbClr r="0" g="0" b="0">
                    <a:alpha val="0"/>
                  </a:scrgbClr>
                </a:highlight>
                <a:ea typeface="Microsoft YaHei" pitchFamily="2"/>
              </a:rPr>
              <a:t>faz</a:t>
            </a:r>
            <a:r>
              <a:rPr lang="en-US" sz="2400" dirty="0">
                <a:solidFill>
                  <a:srgbClr val="595959"/>
                </a:solidFill>
                <a:highlight>
                  <a:scrgbClr r="0" g="0" b="0">
                    <a:alpha val="0"/>
                  </a:scrgbClr>
                </a:highlight>
                <a:ea typeface="Microsoft YaHei" pitchFamily="2"/>
              </a:rPr>
              <a:t> parte </a:t>
            </a:r>
            <a:r>
              <a:rPr lang="en-US" sz="2400" dirty="0" err="1">
                <a:solidFill>
                  <a:srgbClr val="595959"/>
                </a:solidFill>
                <a:highlight>
                  <a:scrgbClr r="0" g="0" b="0">
                    <a:alpha val="0"/>
                  </a:scrgbClr>
                </a:highlight>
                <a:ea typeface="Microsoft YaHei" pitchFamily="2"/>
              </a:rPr>
              <a:t>indispensável</a:t>
            </a:r>
            <a:r>
              <a:rPr lang="en-US" sz="2400" dirty="0">
                <a:solidFill>
                  <a:srgbClr val="595959"/>
                </a:solidFill>
                <a:highlight>
                  <a:scrgbClr r="0" g="0" b="0">
                    <a:alpha val="0"/>
                  </a:scrgbClr>
                </a:highlight>
                <a:ea typeface="Microsoft YaHei" pitchFamily="2"/>
              </a:rPr>
              <a:t> da </a:t>
            </a:r>
            <a:r>
              <a:rPr lang="en-US" sz="2400" dirty="0" err="1">
                <a:solidFill>
                  <a:srgbClr val="595959"/>
                </a:solidFill>
                <a:highlight>
                  <a:scrgbClr r="0" g="0" b="0">
                    <a:alpha val="0"/>
                  </a:scrgbClr>
                </a:highlight>
                <a:ea typeface="Microsoft YaHei" pitchFamily="2"/>
              </a:rPr>
              <a:t>vida</a:t>
            </a:r>
            <a:r>
              <a:rPr lang="en-US" sz="2400" dirty="0">
                <a:solidFill>
                  <a:srgbClr val="595959"/>
                </a:solidFill>
                <a:highlight>
                  <a:scrgbClr r="0" g="0" b="0">
                    <a:alpha val="0"/>
                  </a:scrgbClr>
                </a:highlight>
                <a:ea typeface="Microsoft YaHei" pitchFamily="2"/>
              </a:rPr>
              <a:t> </a:t>
            </a:r>
            <a:r>
              <a:rPr lang="en-US" sz="2400" dirty="0" err="1">
                <a:solidFill>
                  <a:srgbClr val="595959"/>
                </a:solidFill>
                <a:highlight>
                  <a:scrgbClr r="0" g="0" b="0">
                    <a:alpha val="0"/>
                  </a:scrgbClr>
                </a:highlight>
                <a:ea typeface="Microsoft YaHei" pitchFamily="2"/>
              </a:rPr>
              <a:t>humana</a:t>
            </a:r>
            <a:endParaRPr lang="en-US" sz="2400" dirty="0">
              <a:solidFill>
                <a:srgbClr val="595959"/>
              </a:solidFill>
              <a:highlight>
                <a:scrgbClr r="0" g="0" b="0">
                  <a:alpha val="0"/>
                </a:scrgbClr>
              </a:highlight>
              <a:ea typeface="Microsoft YaHei" pitchFamily="2"/>
            </a:endParaRPr>
          </a:p>
          <a:p>
            <a:pPr marL="0" lvl="0" indent="0">
              <a:buNone/>
            </a:pPr>
            <a:r>
              <a:rPr lang="en-US" sz="2400" dirty="0" err="1">
                <a:solidFill>
                  <a:srgbClr val="595959"/>
                </a:solidFill>
                <a:highlight>
                  <a:scrgbClr r="0" g="0" b="0">
                    <a:alpha val="0"/>
                  </a:scrgbClr>
                </a:highlight>
                <a:ea typeface="Microsoft YaHei" pitchFamily="2"/>
              </a:rPr>
              <a:t>Avanço</a:t>
            </a:r>
            <a:r>
              <a:rPr lang="en-US" sz="2400" dirty="0">
                <a:solidFill>
                  <a:srgbClr val="595959"/>
                </a:solidFill>
                <a:highlight>
                  <a:scrgbClr r="0" g="0" b="0">
                    <a:alpha val="0"/>
                  </a:scrgbClr>
                </a:highlight>
                <a:ea typeface="Microsoft YaHei" pitchFamily="2"/>
              </a:rPr>
              <a:t> </a:t>
            </a:r>
            <a:r>
              <a:rPr lang="en-US" sz="2400" dirty="0" err="1">
                <a:solidFill>
                  <a:srgbClr val="595959"/>
                </a:solidFill>
                <a:highlight>
                  <a:scrgbClr r="0" g="0" b="0">
                    <a:alpha val="0"/>
                  </a:scrgbClr>
                </a:highlight>
                <a:ea typeface="Microsoft YaHei" pitchFamily="2"/>
              </a:rPr>
              <a:t>tecnológico</a:t>
            </a:r>
            <a:r>
              <a:rPr lang="en-US" sz="2400" dirty="0">
                <a:solidFill>
                  <a:srgbClr val="595959"/>
                </a:solidFill>
                <a:highlight>
                  <a:scrgbClr r="0" g="0" b="0">
                    <a:alpha val="0"/>
                  </a:scrgbClr>
                </a:highlight>
                <a:ea typeface="Microsoft YaHei" pitchFamily="2"/>
              </a:rPr>
              <a:t> pela </a:t>
            </a:r>
            <a:r>
              <a:rPr lang="en-US" sz="2400" dirty="0" err="1">
                <a:solidFill>
                  <a:srgbClr val="595959"/>
                </a:solidFill>
                <a:highlight>
                  <a:scrgbClr r="0" g="0" b="0">
                    <a:alpha val="0"/>
                  </a:scrgbClr>
                </a:highlight>
                <a:ea typeface="Microsoft YaHei" pitchFamily="2"/>
              </a:rPr>
              <a:t>história</a:t>
            </a:r>
            <a:r>
              <a:rPr lang="en-US" sz="2400" dirty="0">
                <a:solidFill>
                  <a:srgbClr val="595959"/>
                </a:solidFill>
                <a:highlight>
                  <a:scrgbClr r="0" g="0" b="0">
                    <a:alpha val="0"/>
                  </a:scrgbClr>
                </a:highlight>
                <a:ea typeface="Microsoft YaHei" pitchFamily="2"/>
              </a:rPr>
              <a:t> da </a:t>
            </a:r>
            <a:r>
              <a:rPr lang="en-US" sz="2400" dirty="0" err="1">
                <a:solidFill>
                  <a:srgbClr val="595959"/>
                </a:solidFill>
                <a:highlight>
                  <a:scrgbClr r="0" g="0" b="0">
                    <a:alpha val="0"/>
                  </a:scrgbClr>
                </a:highlight>
                <a:ea typeface="Microsoft YaHei" pitchFamily="2"/>
              </a:rPr>
              <a:t>humanidade</a:t>
            </a:r>
            <a:endParaRPr lang="en-US" sz="2400" dirty="0">
              <a:solidFill>
                <a:srgbClr val="595959"/>
              </a:solidFill>
              <a:highlight>
                <a:scrgbClr r="0" g="0" b="0">
                  <a:alpha val="0"/>
                </a:scrgbClr>
              </a:highlight>
              <a:ea typeface="Microsoft YaHei" pitchFamily="2"/>
            </a:endParaRPr>
          </a:p>
          <a:p>
            <a:pPr marL="0" lvl="0" indent="0">
              <a:buNone/>
            </a:pPr>
            <a:r>
              <a:rPr lang="en-US" sz="2400" dirty="0">
                <a:solidFill>
                  <a:srgbClr val="595959"/>
                </a:solidFill>
                <a:highlight>
                  <a:scrgbClr r="0" g="0" b="0">
                    <a:alpha val="0"/>
                  </a:scrgbClr>
                </a:highlight>
                <a:ea typeface="Microsoft YaHei" pitchFamily="2"/>
              </a:rPr>
              <a:t>→ </a:t>
            </a:r>
            <a:r>
              <a:rPr lang="en-US" sz="2400" dirty="0" err="1">
                <a:solidFill>
                  <a:srgbClr val="595959"/>
                </a:solidFill>
                <a:highlight>
                  <a:scrgbClr r="0" g="0" b="0">
                    <a:alpha val="0"/>
                  </a:scrgbClr>
                </a:highlight>
                <a:ea typeface="Microsoft YaHei" pitchFamily="2"/>
              </a:rPr>
              <a:t>desenvolveram</a:t>
            </a:r>
            <a:r>
              <a:rPr lang="en-US" sz="2400" dirty="0">
                <a:solidFill>
                  <a:srgbClr val="595959"/>
                </a:solidFill>
                <a:highlight>
                  <a:scrgbClr r="0" g="0" b="0">
                    <a:alpha val="0"/>
                  </a:scrgbClr>
                </a:highlight>
                <a:ea typeface="Microsoft YaHei" pitchFamily="2"/>
              </a:rPr>
              <a:t> </a:t>
            </a:r>
            <a:r>
              <a:rPr lang="en-US" sz="2400" dirty="0" err="1">
                <a:solidFill>
                  <a:srgbClr val="595959"/>
                </a:solidFill>
                <a:highlight>
                  <a:scrgbClr r="0" g="0" b="0">
                    <a:alpha val="0"/>
                  </a:scrgbClr>
                </a:highlight>
                <a:ea typeface="Microsoft YaHei" pitchFamily="2"/>
              </a:rPr>
              <a:t>novas</a:t>
            </a:r>
            <a:r>
              <a:rPr lang="en-US" sz="2400" dirty="0">
                <a:solidFill>
                  <a:srgbClr val="595959"/>
                </a:solidFill>
                <a:highlight>
                  <a:scrgbClr r="0" g="0" b="0">
                    <a:alpha val="0"/>
                  </a:scrgbClr>
                </a:highlight>
                <a:ea typeface="Microsoft YaHei" pitchFamily="2"/>
              </a:rPr>
              <a:t> </a:t>
            </a:r>
            <a:r>
              <a:rPr lang="en-US" sz="2400" dirty="0" err="1">
                <a:solidFill>
                  <a:srgbClr val="595959"/>
                </a:solidFill>
                <a:highlight>
                  <a:scrgbClr r="0" g="0" b="0">
                    <a:alpha val="0"/>
                  </a:scrgbClr>
                </a:highlight>
                <a:ea typeface="Microsoft YaHei" pitchFamily="2"/>
              </a:rPr>
              <a:t>formas</a:t>
            </a:r>
            <a:r>
              <a:rPr lang="en-US" sz="2400" dirty="0">
                <a:solidFill>
                  <a:srgbClr val="595959"/>
                </a:solidFill>
                <a:highlight>
                  <a:scrgbClr r="0" g="0" b="0">
                    <a:alpha val="0"/>
                  </a:scrgbClr>
                </a:highlight>
                <a:ea typeface="Microsoft YaHei" pitchFamily="2"/>
              </a:rPr>
              <a:t> de </a:t>
            </a:r>
            <a:r>
              <a:rPr lang="en-US" sz="2400" dirty="0" err="1">
                <a:solidFill>
                  <a:srgbClr val="595959"/>
                </a:solidFill>
                <a:highlight>
                  <a:scrgbClr r="0" g="0" b="0">
                    <a:alpha val="0"/>
                  </a:scrgbClr>
                </a:highlight>
                <a:ea typeface="Microsoft YaHei" pitchFamily="2"/>
              </a:rPr>
              <a:t>aproveitamento</a:t>
            </a:r>
            <a:endParaRPr lang="en-US" sz="2400" dirty="0">
              <a:solidFill>
                <a:srgbClr val="595959"/>
              </a:solidFill>
              <a:highlight>
                <a:scrgbClr r="0" g="0" b="0">
                  <a:alpha val="0"/>
                </a:scrgbClr>
              </a:highlight>
              <a:ea typeface="Microsoft YaHei" pitchFamily="2"/>
            </a:endParaRPr>
          </a:p>
          <a:p>
            <a:pPr marL="0" lvl="0" indent="0">
              <a:buNone/>
            </a:pPr>
            <a:r>
              <a:rPr lang="en-US" sz="2400" dirty="0" err="1">
                <a:solidFill>
                  <a:srgbClr val="595959"/>
                </a:solidFill>
                <a:highlight>
                  <a:scrgbClr r="0" g="0" b="0">
                    <a:alpha val="0"/>
                  </a:scrgbClr>
                </a:highlight>
                <a:ea typeface="Microsoft YaHei" pitchFamily="2"/>
              </a:rPr>
              <a:t>Crescimento</a:t>
            </a:r>
            <a:r>
              <a:rPr lang="en-US" sz="2400" dirty="0">
                <a:solidFill>
                  <a:srgbClr val="595959"/>
                </a:solidFill>
                <a:highlight>
                  <a:scrgbClr r="0" g="0" b="0">
                    <a:alpha val="0"/>
                  </a:scrgbClr>
                </a:highlight>
                <a:ea typeface="Microsoft YaHei" pitchFamily="2"/>
              </a:rPr>
              <a:t> </a:t>
            </a:r>
            <a:r>
              <a:rPr lang="en-US" sz="2400" dirty="0" err="1">
                <a:solidFill>
                  <a:srgbClr val="595959"/>
                </a:solidFill>
                <a:highlight>
                  <a:scrgbClr r="0" g="0" b="0">
                    <a:alpha val="0"/>
                  </a:scrgbClr>
                </a:highlight>
                <a:ea typeface="Microsoft YaHei" pitchFamily="2"/>
              </a:rPr>
              <a:t>contínuo</a:t>
            </a:r>
            <a:r>
              <a:rPr lang="en-US" sz="2400" dirty="0">
                <a:solidFill>
                  <a:srgbClr val="595959"/>
                </a:solidFill>
                <a:highlight>
                  <a:scrgbClr r="0" g="0" b="0">
                    <a:alpha val="0"/>
                  </a:scrgbClr>
                </a:highlight>
                <a:ea typeface="Microsoft YaHei" pitchFamily="2"/>
              </a:rPr>
              <a:t> da </a:t>
            </a:r>
            <a:r>
              <a:rPr lang="en-US" sz="2400" dirty="0" err="1">
                <a:solidFill>
                  <a:srgbClr val="595959"/>
                </a:solidFill>
                <a:highlight>
                  <a:scrgbClr r="0" g="0" b="0">
                    <a:alpha val="0"/>
                  </a:scrgbClr>
                </a:highlight>
                <a:ea typeface="Microsoft YaHei" pitchFamily="2"/>
              </a:rPr>
              <a:t>população</a:t>
            </a:r>
            <a:r>
              <a:rPr lang="en-US" sz="2400" dirty="0">
                <a:solidFill>
                  <a:srgbClr val="595959"/>
                </a:solidFill>
                <a:highlight>
                  <a:scrgbClr r="0" g="0" b="0">
                    <a:alpha val="0"/>
                  </a:scrgbClr>
                </a:highlight>
                <a:ea typeface="Microsoft YaHei" pitchFamily="2"/>
              </a:rPr>
              <a:t> </a:t>
            </a:r>
            <a:r>
              <a:rPr lang="en-US" sz="2400" dirty="0" err="1">
                <a:solidFill>
                  <a:srgbClr val="595959"/>
                </a:solidFill>
                <a:highlight>
                  <a:scrgbClr r="0" g="0" b="0">
                    <a:alpha val="0"/>
                  </a:scrgbClr>
                </a:highlight>
                <a:ea typeface="Microsoft YaHei" pitchFamily="2"/>
              </a:rPr>
              <a:t>na</a:t>
            </a:r>
            <a:r>
              <a:rPr lang="en-US" sz="2400" dirty="0">
                <a:solidFill>
                  <a:srgbClr val="595959"/>
                </a:solidFill>
                <a:highlight>
                  <a:scrgbClr r="0" g="0" b="0">
                    <a:alpha val="0"/>
                  </a:scrgbClr>
                </a:highlight>
                <a:ea typeface="Microsoft YaHei" pitchFamily="2"/>
              </a:rPr>
              <a:t> Terra</a:t>
            </a:r>
          </a:p>
          <a:p>
            <a:pPr marL="0" lvl="0" indent="0">
              <a:buNone/>
            </a:pPr>
            <a:endParaRPr lang="en-US" sz="2400" dirty="0" smtClean="0">
              <a:solidFill>
                <a:srgbClr val="595959"/>
              </a:solidFill>
              <a:highlight>
                <a:scrgbClr r="0" g="0" b="0">
                  <a:alpha val="0"/>
                </a:scrgbClr>
              </a:highlight>
              <a:ea typeface="Microsoft YaHei" pitchFamily="2"/>
            </a:endParaRPr>
          </a:p>
          <a:p>
            <a:endParaRPr lang="it-IT" sz="2400" dirty="0"/>
          </a:p>
        </p:txBody>
      </p:sp>
      <p:pic>
        <p:nvPicPr>
          <p:cNvPr id="4" name="Immagine 3">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7568546" y="3935889"/>
            <a:ext cx="3721715" cy="2371812"/>
          </a:xfrm>
          <a:prstGeom prst="rect">
            <a:avLst/>
          </a:prstGeom>
          <a:noFill/>
          <a:ln>
            <a:noFill/>
          </a:ln>
        </p:spPr>
      </p:pic>
      <p:sp>
        <p:nvSpPr>
          <p:cNvPr id="5" name="Segnaposto contenuto 2"/>
          <p:cNvSpPr txBox="1">
            <a:spLocks/>
          </p:cNvSpPr>
          <p:nvPr/>
        </p:nvSpPr>
        <p:spPr>
          <a:xfrm>
            <a:off x="1251678" y="4200466"/>
            <a:ext cx="6177129" cy="3593591"/>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sz="2400" dirty="0" err="1" smtClean="0">
                <a:solidFill>
                  <a:srgbClr val="595959"/>
                </a:solidFill>
                <a:highlight>
                  <a:scrgbClr r="0" g="0" b="0">
                    <a:alpha val="0"/>
                  </a:scrgbClr>
                </a:highlight>
                <a:ea typeface="Microsoft YaHei" pitchFamily="2"/>
              </a:rPr>
              <a:t>Uso</a:t>
            </a:r>
            <a:r>
              <a:rPr lang="en-US" sz="2400" dirty="0" smtClean="0">
                <a:solidFill>
                  <a:srgbClr val="595959"/>
                </a:solidFill>
                <a:highlight>
                  <a:scrgbClr r="0" g="0" b="0">
                    <a:alpha val="0"/>
                  </a:scrgbClr>
                </a:highlight>
                <a:ea typeface="Microsoft YaHei" pitchFamily="2"/>
              </a:rPr>
              <a:t> </a:t>
            </a:r>
            <a:r>
              <a:rPr lang="en-US" sz="2400" dirty="0" err="1" smtClean="0">
                <a:solidFill>
                  <a:srgbClr val="595959"/>
                </a:solidFill>
                <a:highlight>
                  <a:scrgbClr r="0" g="0" b="0">
                    <a:alpha val="0"/>
                  </a:scrgbClr>
                </a:highlight>
                <a:ea typeface="Microsoft YaHei" pitchFamily="2"/>
              </a:rPr>
              <a:t>excessivo</a:t>
            </a:r>
            <a:r>
              <a:rPr lang="en-US" sz="2400" dirty="0" smtClean="0">
                <a:solidFill>
                  <a:srgbClr val="595959"/>
                </a:solidFill>
                <a:highlight>
                  <a:scrgbClr r="0" g="0" b="0">
                    <a:alpha val="0"/>
                  </a:scrgbClr>
                </a:highlight>
                <a:ea typeface="Microsoft YaHei" pitchFamily="2"/>
              </a:rPr>
              <a:t> dos </a:t>
            </a:r>
            <a:r>
              <a:rPr lang="en-US" sz="2400" dirty="0" err="1" smtClean="0">
                <a:solidFill>
                  <a:srgbClr val="595959"/>
                </a:solidFill>
                <a:highlight>
                  <a:scrgbClr r="0" g="0" b="0">
                    <a:alpha val="0"/>
                  </a:scrgbClr>
                </a:highlight>
                <a:ea typeface="Microsoft YaHei" pitchFamily="2"/>
              </a:rPr>
              <a:t>recursos</a:t>
            </a:r>
            <a:endParaRPr lang="en-US" sz="2400" dirty="0" smtClean="0">
              <a:solidFill>
                <a:srgbClr val="595959"/>
              </a:solidFill>
              <a:highlight>
                <a:scrgbClr r="0" g="0" b="0">
                  <a:alpha val="0"/>
                </a:scrgbClr>
              </a:highlight>
              <a:ea typeface="Microsoft YaHei" pitchFamily="2"/>
            </a:endParaRPr>
          </a:p>
          <a:p>
            <a:pPr marL="0" indent="0">
              <a:buFont typeface="Arial" panose="020B0604020202020204" pitchFamily="34" charset="0"/>
              <a:buNone/>
            </a:pPr>
            <a:r>
              <a:rPr lang="en-US" sz="2400" dirty="0" smtClean="0">
                <a:solidFill>
                  <a:srgbClr val="595959"/>
                </a:solidFill>
                <a:highlight>
                  <a:scrgbClr r="0" g="0" b="0">
                    <a:alpha val="0"/>
                  </a:scrgbClr>
                </a:highlight>
                <a:ea typeface="Microsoft YaHei" pitchFamily="2"/>
              </a:rPr>
              <a:t>→ </a:t>
            </a:r>
            <a:r>
              <a:rPr lang="en-US" sz="2400" dirty="0" err="1" smtClean="0">
                <a:solidFill>
                  <a:srgbClr val="595959"/>
                </a:solidFill>
                <a:highlight>
                  <a:scrgbClr r="0" g="0" b="0">
                    <a:alpha val="0"/>
                  </a:scrgbClr>
                </a:highlight>
                <a:ea typeface="Microsoft YaHei" pitchFamily="2"/>
              </a:rPr>
              <a:t>Instabilidades</a:t>
            </a:r>
            <a:r>
              <a:rPr lang="en-US" sz="2400" dirty="0" smtClean="0">
                <a:solidFill>
                  <a:srgbClr val="595959"/>
                </a:solidFill>
                <a:highlight>
                  <a:scrgbClr r="0" g="0" b="0">
                    <a:alpha val="0"/>
                  </a:scrgbClr>
                </a:highlight>
                <a:ea typeface="Microsoft YaHei" pitchFamily="2"/>
              </a:rPr>
              <a:t> </a:t>
            </a:r>
            <a:r>
              <a:rPr lang="en-US" sz="2400" dirty="0" err="1" smtClean="0">
                <a:solidFill>
                  <a:srgbClr val="595959"/>
                </a:solidFill>
                <a:highlight>
                  <a:scrgbClr r="0" g="0" b="0">
                    <a:alpha val="0"/>
                  </a:scrgbClr>
                </a:highlight>
                <a:ea typeface="Microsoft YaHei" pitchFamily="2"/>
              </a:rPr>
              <a:t>desses</a:t>
            </a:r>
            <a:r>
              <a:rPr lang="en-US" sz="2400" dirty="0" smtClean="0">
                <a:solidFill>
                  <a:srgbClr val="595959"/>
                </a:solidFill>
                <a:highlight>
                  <a:scrgbClr r="0" g="0" b="0">
                    <a:alpha val="0"/>
                  </a:scrgbClr>
                </a:highlight>
                <a:ea typeface="Microsoft YaHei" pitchFamily="2"/>
              </a:rPr>
              <a:t> </a:t>
            </a:r>
            <a:r>
              <a:rPr lang="en-US" sz="2400" dirty="0" err="1" smtClean="0">
                <a:solidFill>
                  <a:srgbClr val="595959"/>
                </a:solidFill>
                <a:highlight>
                  <a:scrgbClr r="0" g="0" b="0">
                    <a:alpha val="0"/>
                  </a:scrgbClr>
                </a:highlight>
                <a:ea typeface="Microsoft YaHei" pitchFamily="2"/>
              </a:rPr>
              <a:t>setores</a:t>
            </a:r>
            <a:r>
              <a:rPr lang="en-US" sz="2400" dirty="0" smtClean="0">
                <a:solidFill>
                  <a:srgbClr val="595959"/>
                </a:solidFill>
                <a:highlight>
                  <a:scrgbClr r="0" g="0" b="0">
                    <a:alpha val="0"/>
                  </a:scrgbClr>
                </a:highlight>
                <a:ea typeface="Microsoft YaHei" pitchFamily="2"/>
              </a:rPr>
              <a:t> </a:t>
            </a:r>
            <a:r>
              <a:rPr lang="en-US" sz="2400" dirty="0" err="1" smtClean="0">
                <a:solidFill>
                  <a:srgbClr val="595959"/>
                </a:solidFill>
                <a:highlight>
                  <a:scrgbClr r="0" g="0" b="0">
                    <a:alpha val="0"/>
                  </a:scrgbClr>
                </a:highlight>
                <a:ea typeface="Microsoft YaHei" pitchFamily="2"/>
              </a:rPr>
              <a:t>ameaçam</a:t>
            </a:r>
            <a:r>
              <a:rPr lang="en-US" sz="2400" dirty="0" smtClean="0">
                <a:solidFill>
                  <a:srgbClr val="595959"/>
                </a:solidFill>
                <a:highlight>
                  <a:scrgbClr r="0" g="0" b="0">
                    <a:alpha val="0"/>
                  </a:scrgbClr>
                </a:highlight>
                <a:ea typeface="Microsoft YaHei" pitchFamily="2"/>
              </a:rPr>
              <a:t> a    </a:t>
            </a:r>
            <a:r>
              <a:rPr lang="en-US" sz="2400" dirty="0" err="1" smtClean="0">
                <a:solidFill>
                  <a:srgbClr val="595959"/>
                </a:solidFill>
                <a:highlight>
                  <a:scrgbClr r="0" g="0" b="0">
                    <a:alpha val="0"/>
                  </a:scrgbClr>
                </a:highlight>
                <a:ea typeface="Microsoft YaHei" pitchFamily="2"/>
              </a:rPr>
              <a:t>civilização</a:t>
            </a:r>
            <a:r>
              <a:rPr lang="en-US" sz="2400" dirty="0" smtClean="0">
                <a:solidFill>
                  <a:srgbClr val="595959"/>
                </a:solidFill>
                <a:highlight>
                  <a:scrgbClr r="0" g="0" b="0">
                    <a:alpha val="0"/>
                  </a:scrgbClr>
                </a:highlight>
                <a:ea typeface="Microsoft YaHei" pitchFamily="2"/>
              </a:rPr>
              <a:t> </a:t>
            </a:r>
            <a:r>
              <a:rPr lang="en-US" sz="2400" dirty="0" err="1" smtClean="0">
                <a:solidFill>
                  <a:srgbClr val="595959"/>
                </a:solidFill>
                <a:highlight>
                  <a:scrgbClr r="0" g="0" b="0">
                    <a:alpha val="0"/>
                  </a:scrgbClr>
                </a:highlight>
                <a:ea typeface="Microsoft YaHei" pitchFamily="2"/>
              </a:rPr>
              <a:t>moderna</a:t>
            </a:r>
            <a:endParaRPr lang="en-US" sz="2400" dirty="0" smtClean="0">
              <a:solidFill>
                <a:srgbClr val="595959"/>
              </a:solidFill>
              <a:highlight>
                <a:scrgbClr r="0" g="0" b="0">
                  <a:alpha val="0"/>
                </a:scrgbClr>
              </a:highlight>
              <a:ea typeface="Microsoft YaHei" pitchFamily="2"/>
            </a:endParaRPr>
          </a:p>
          <a:p>
            <a:endParaRPr lang="it-IT" sz="2400" dirty="0"/>
          </a:p>
        </p:txBody>
      </p:sp>
    </p:spTree>
    <p:extLst>
      <p:ext uri="{BB962C8B-B14F-4D97-AF65-F5344CB8AC3E}">
        <p14:creationId xmlns:p14="http://schemas.microsoft.com/office/powerpoint/2010/main" val="25006631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2064" y="1496356"/>
            <a:ext cx="10178322" cy="1492132"/>
          </a:xfrm>
        </p:spPr>
        <p:txBody>
          <a:bodyPr>
            <a:normAutofit/>
          </a:bodyPr>
          <a:lstStyle/>
          <a:p>
            <a:pPr algn="ctr"/>
            <a:r>
              <a:rPr lang="pt-BR" sz="5400" b="1" dirty="0"/>
              <a:t>O papel do </a:t>
            </a:r>
            <a:r>
              <a:rPr lang="pt-BR" sz="5400" b="1" dirty="0" smtClean="0"/>
              <a:t>engenheiro</a:t>
            </a:r>
            <a:endParaRPr lang="it-IT" dirty="0"/>
          </a:p>
        </p:txBody>
      </p:sp>
      <p:pic>
        <p:nvPicPr>
          <p:cNvPr id="17410" name="Picture 2" descr="Risultati immagini per ingegn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1227" y="2792545"/>
            <a:ext cx="3861253" cy="3861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6769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PAPEL DO ENGENHEIRO</a:t>
            </a:r>
            <a:endParaRPr lang="it-IT" dirty="0"/>
          </a:p>
        </p:txBody>
      </p:sp>
      <p:sp>
        <p:nvSpPr>
          <p:cNvPr id="3" name="Segnaposto contenuto 2"/>
          <p:cNvSpPr>
            <a:spLocks noGrp="1"/>
          </p:cNvSpPr>
          <p:nvPr>
            <p:ph idx="1"/>
          </p:nvPr>
        </p:nvSpPr>
        <p:spPr>
          <a:xfrm>
            <a:off x="1251678" y="1874517"/>
            <a:ext cx="10178322" cy="3593591"/>
          </a:xfrm>
        </p:spPr>
        <p:txBody>
          <a:bodyPr>
            <a:noAutofit/>
          </a:bodyPr>
          <a:lstStyle/>
          <a:p>
            <a:r>
              <a:rPr lang="en-GB" sz="2400" dirty="0" err="1" smtClean="0"/>
              <a:t>Logica</a:t>
            </a:r>
            <a:r>
              <a:rPr lang="en-GB" sz="2400" dirty="0" smtClean="0"/>
              <a:t> </a:t>
            </a:r>
            <a:r>
              <a:rPr lang="en-GB" sz="2400" dirty="0" err="1" smtClean="0"/>
              <a:t>sistemica</a:t>
            </a:r>
            <a:r>
              <a:rPr lang="en-GB" sz="2400" dirty="0" smtClean="0"/>
              <a:t> e </a:t>
            </a:r>
            <a:r>
              <a:rPr lang="en-GB" sz="2400" dirty="0" err="1" smtClean="0"/>
              <a:t>análise</a:t>
            </a:r>
            <a:r>
              <a:rPr lang="en-GB" sz="2400" dirty="0" smtClean="0"/>
              <a:t> multi-criteria: </a:t>
            </a:r>
            <a:r>
              <a:rPr lang="en-GB" sz="2400" dirty="0" err="1" smtClean="0"/>
              <a:t>minimizar</a:t>
            </a:r>
            <a:r>
              <a:rPr lang="en-GB" sz="2400" dirty="0" smtClean="0"/>
              <a:t> </a:t>
            </a:r>
            <a:r>
              <a:rPr lang="en-GB" sz="2400" dirty="0" err="1" smtClean="0"/>
              <a:t>os</a:t>
            </a:r>
            <a:r>
              <a:rPr lang="en-GB" sz="2400" dirty="0" smtClean="0"/>
              <a:t> </a:t>
            </a:r>
            <a:r>
              <a:rPr lang="en-GB" sz="2400" dirty="0" err="1" smtClean="0"/>
              <a:t>impactos</a:t>
            </a:r>
            <a:r>
              <a:rPr lang="en-GB" sz="2400" dirty="0" smtClean="0"/>
              <a:t> </a:t>
            </a:r>
            <a:r>
              <a:rPr lang="en-GB" sz="2400" dirty="0" err="1" smtClean="0"/>
              <a:t>negativos</a:t>
            </a:r>
            <a:r>
              <a:rPr lang="en-GB" sz="2400" dirty="0" smtClean="0"/>
              <a:t> e </a:t>
            </a:r>
            <a:r>
              <a:rPr lang="en-GB" sz="2400" dirty="0" err="1" smtClean="0"/>
              <a:t>melhorar</a:t>
            </a:r>
            <a:r>
              <a:rPr lang="en-GB" sz="2400" dirty="0" smtClean="0"/>
              <a:t> </a:t>
            </a:r>
            <a:r>
              <a:rPr lang="en-GB" sz="2400" dirty="0" err="1" smtClean="0"/>
              <a:t>os</a:t>
            </a:r>
            <a:r>
              <a:rPr lang="en-GB" sz="2400" dirty="0" smtClean="0"/>
              <a:t> </a:t>
            </a:r>
            <a:r>
              <a:rPr lang="en-GB" sz="2400" dirty="0" err="1" smtClean="0"/>
              <a:t>beneficios</a:t>
            </a:r>
            <a:r>
              <a:rPr lang="en-GB" sz="2400" dirty="0" smtClean="0"/>
              <a:t> </a:t>
            </a:r>
            <a:r>
              <a:rPr lang="en-GB" sz="2400" dirty="0" err="1" smtClean="0"/>
              <a:t>sinergéticos</a:t>
            </a:r>
            <a:r>
              <a:rPr lang="en-GB" sz="2400" dirty="0" smtClean="0"/>
              <a:t> </a:t>
            </a:r>
          </a:p>
          <a:p>
            <a:r>
              <a:rPr lang="en-GB" sz="2400" dirty="0" err="1" smtClean="0"/>
              <a:t>Melhoria</a:t>
            </a:r>
            <a:r>
              <a:rPr lang="en-GB" sz="2400" dirty="0" smtClean="0"/>
              <a:t> da </a:t>
            </a:r>
            <a:r>
              <a:rPr lang="en-GB" sz="2400" dirty="0" err="1" smtClean="0"/>
              <a:t>efficiência</a:t>
            </a:r>
            <a:r>
              <a:rPr lang="en-GB" sz="2400" dirty="0" smtClean="0"/>
              <a:t>: </a:t>
            </a:r>
            <a:r>
              <a:rPr lang="en-GB" sz="2400" dirty="0" err="1" smtClean="0"/>
              <a:t>desde</a:t>
            </a:r>
            <a:r>
              <a:rPr lang="en-GB" sz="2400" dirty="0" smtClean="0"/>
              <a:t> o </a:t>
            </a:r>
            <a:r>
              <a:rPr lang="en-GB" sz="2400" dirty="0" err="1" smtClean="0"/>
              <a:t>desenho</a:t>
            </a:r>
            <a:r>
              <a:rPr lang="en-GB" sz="2400" dirty="0" smtClean="0"/>
              <a:t> de </a:t>
            </a:r>
            <a:r>
              <a:rPr lang="en-GB" sz="2400" dirty="0" err="1" smtClean="0"/>
              <a:t>plantas</a:t>
            </a:r>
            <a:r>
              <a:rPr lang="en-GB" sz="2400" dirty="0" smtClean="0"/>
              <a:t> </a:t>
            </a:r>
            <a:r>
              <a:rPr lang="en-GB" sz="2400" dirty="0" err="1" smtClean="0"/>
              <a:t>até</a:t>
            </a:r>
            <a:r>
              <a:rPr lang="en-GB" sz="2400" dirty="0" smtClean="0"/>
              <a:t> a </a:t>
            </a:r>
            <a:r>
              <a:rPr lang="en-GB" sz="2400" dirty="0" err="1" smtClean="0"/>
              <a:t>gestão</a:t>
            </a:r>
            <a:r>
              <a:rPr lang="en-GB" sz="2400" dirty="0" smtClean="0"/>
              <a:t> do </a:t>
            </a:r>
            <a:r>
              <a:rPr lang="en-GB" sz="2400" dirty="0" err="1" smtClean="0"/>
              <a:t>padrão</a:t>
            </a:r>
            <a:r>
              <a:rPr lang="en-GB" sz="2400" dirty="0" smtClean="0"/>
              <a:t> de </a:t>
            </a:r>
            <a:r>
              <a:rPr lang="en-GB" sz="2400" dirty="0" err="1" smtClean="0"/>
              <a:t>irrigação</a:t>
            </a:r>
            <a:endParaRPr lang="en-GB" sz="2400" dirty="0" smtClean="0"/>
          </a:p>
          <a:p>
            <a:r>
              <a:rPr lang="pt-BR" sz="2400" dirty="0"/>
              <a:t>Fornecer informações e ferramentas relevantes </a:t>
            </a:r>
            <a:r>
              <a:rPr lang="pt-BR" sz="2400" dirty="0" smtClean="0"/>
              <a:t>do nexus em </a:t>
            </a:r>
            <a:r>
              <a:rPr lang="pt-BR" sz="2400" dirty="0"/>
              <a:t>diferentes </a:t>
            </a:r>
            <a:r>
              <a:rPr lang="pt-BR" sz="2400" dirty="0" smtClean="0"/>
              <a:t>escalas</a:t>
            </a:r>
          </a:p>
          <a:p>
            <a:r>
              <a:rPr lang="pt-PT" sz="2400" dirty="0"/>
              <a:t>D</a:t>
            </a:r>
            <a:r>
              <a:rPr lang="pt-PT" sz="2400" dirty="0" smtClean="0"/>
              <a:t>esenvolver </a:t>
            </a:r>
            <a:r>
              <a:rPr lang="pt-PT" sz="2400" dirty="0"/>
              <a:t>ferramentas analíticas robustas, modelos conceituais, algoritmos apropriados e validados e conjuntos de dados robustos </a:t>
            </a:r>
            <a:endParaRPr lang="en-US" sz="2400" dirty="0" smtClean="0"/>
          </a:p>
          <a:p>
            <a:pPr>
              <a:buFont typeface="Wingdings" panose="05000000000000000000" pitchFamily="2" charset="2"/>
              <a:buChar char="q"/>
            </a:pPr>
            <a:endParaRPr lang="en-GB" sz="2400" dirty="0" smtClean="0"/>
          </a:p>
        </p:txBody>
      </p:sp>
    </p:spTree>
    <p:extLst>
      <p:ext uri="{BB962C8B-B14F-4D97-AF65-F5344CB8AC3E}">
        <p14:creationId xmlns:p14="http://schemas.microsoft.com/office/powerpoint/2010/main" val="6219384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PAPEL DO ENGENHEIRO</a:t>
            </a:r>
          </a:p>
        </p:txBody>
      </p:sp>
      <p:sp>
        <p:nvSpPr>
          <p:cNvPr id="3" name="Segnaposto contenuto 2"/>
          <p:cNvSpPr>
            <a:spLocks noGrp="1"/>
          </p:cNvSpPr>
          <p:nvPr>
            <p:ph idx="1"/>
          </p:nvPr>
        </p:nvSpPr>
        <p:spPr/>
        <p:txBody>
          <a:bodyPr>
            <a:normAutofit/>
          </a:bodyPr>
          <a:lstStyle/>
          <a:p>
            <a:pPr marL="0" indent="0">
              <a:buNone/>
            </a:pPr>
            <a:r>
              <a:rPr lang="en-GB" sz="2400" dirty="0" err="1" smtClean="0"/>
              <a:t>Modelação</a:t>
            </a:r>
            <a:r>
              <a:rPr lang="en-GB" sz="2400" dirty="0" smtClean="0"/>
              <a:t> das </a:t>
            </a:r>
            <a:r>
              <a:rPr lang="en-GB" sz="2400" dirty="0" err="1" smtClean="0"/>
              <a:t>dinâmicas</a:t>
            </a:r>
            <a:r>
              <a:rPr lang="en-GB" sz="2400" dirty="0" smtClean="0"/>
              <a:t> dos </a:t>
            </a:r>
            <a:r>
              <a:rPr lang="en-GB" sz="2400" dirty="0" err="1" smtClean="0"/>
              <a:t>recursos</a:t>
            </a:r>
            <a:r>
              <a:rPr lang="en-GB" sz="2400" dirty="0" smtClean="0"/>
              <a:t> para </a:t>
            </a:r>
            <a:r>
              <a:rPr lang="en-GB" sz="2400" dirty="0" err="1" smtClean="0"/>
              <a:t>suportar</a:t>
            </a:r>
            <a:r>
              <a:rPr lang="en-GB" sz="2400" dirty="0" smtClean="0"/>
              <a:t>:</a:t>
            </a:r>
            <a:endParaRPr lang="en-GB" sz="2400" dirty="0"/>
          </a:p>
          <a:p>
            <a:pPr>
              <a:buFont typeface="Wingdings" panose="05000000000000000000" pitchFamily="2" charset="2"/>
              <a:buChar char="q"/>
            </a:pPr>
            <a:r>
              <a:rPr lang="en-GB" sz="2400" dirty="0"/>
              <a:t> </a:t>
            </a:r>
            <a:r>
              <a:rPr lang="pt-BR" sz="2400" dirty="0"/>
              <a:t>Tomada de decisões</a:t>
            </a:r>
            <a:endParaRPr lang="it-IT" sz="2400" dirty="0"/>
          </a:p>
          <a:p>
            <a:pPr>
              <a:buFont typeface="Wingdings" panose="05000000000000000000" pitchFamily="2" charset="2"/>
              <a:buChar char="q"/>
            </a:pPr>
            <a:r>
              <a:rPr lang="en-GB" sz="2400" dirty="0" smtClean="0"/>
              <a:t> </a:t>
            </a:r>
            <a:r>
              <a:rPr lang="en-GB" sz="2400" dirty="0" err="1" smtClean="0"/>
              <a:t>Avaliaçoes</a:t>
            </a:r>
            <a:r>
              <a:rPr lang="en-GB" sz="2400" dirty="0" smtClean="0"/>
              <a:t> </a:t>
            </a:r>
            <a:r>
              <a:rPr lang="en-GB" sz="2400" dirty="0" err="1" smtClean="0"/>
              <a:t>politicas</a:t>
            </a:r>
            <a:r>
              <a:rPr lang="en-GB" sz="2400" dirty="0" smtClean="0"/>
              <a:t> multi-</a:t>
            </a:r>
            <a:r>
              <a:rPr lang="en-GB" sz="2400" dirty="0" err="1" smtClean="0"/>
              <a:t>sistémicas</a:t>
            </a:r>
            <a:r>
              <a:rPr lang="en-GB" sz="2400" dirty="0" smtClean="0"/>
              <a:t> </a:t>
            </a:r>
            <a:r>
              <a:rPr lang="en-GB" sz="2400" dirty="0"/>
              <a:t>(CLEW)</a:t>
            </a:r>
          </a:p>
          <a:p>
            <a:pPr>
              <a:buFont typeface="Wingdings" panose="05000000000000000000" pitchFamily="2" charset="2"/>
              <a:buChar char="q"/>
            </a:pPr>
            <a:r>
              <a:rPr lang="en-GB" sz="2400" dirty="0"/>
              <a:t> </a:t>
            </a:r>
            <a:r>
              <a:rPr lang="pt-BR" sz="2400" dirty="0"/>
              <a:t>Avaliações de </a:t>
            </a:r>
            <a:r>
              <a:rPr lang="pt-BR" sz="2400" dirty="0" smtClean="0"/>
              <a:t>tecnologias</a:t>
            </a:r>
          </a:p>
          <a:p>
            <a:pPr>
              <a:buFont typeface="Wingdings" panose="05000000000000000000" pitchFamily="2" charset="2"/>
              <a:buChar char="q"/>
            </a:pPr>
            <a:r>
              <a:rPr lang="en-GB" sz="2400" dirty="0" smtClean="0"/>
              <a:t> </a:t>
            </a:r>
            <a:r>
              <a:rPr lang="pt-BR" sz="2400" dirty="0"/>
              <a:t>Desenvolvimento de cenários</a:t>
            </a:r>
            <a:r>
              <a:rPr lang="en-GB" sz="2400" dirty="0" smtClean="0"/>
              <a:t>: </a:t>
            </a:r>
            <a:r>
              <a:rPr lang="pt-BR" sz="2400" dirty="0"/>
              <a:t>identificar futuras oportunidades </a:t>
            </a:r>
            <a:r>
              <a:rPr lang="pt-BR" sz="2400" dirty="0" smtClean="0"/>
              <a:t>e compreender </a:t>
            </a:r>
            <a:r>
              <a:rPr lang="pt-BR" sz="2400" dirty="0"/>
              <a:t>as implicações de diferentes políticas</a:t>
            </a:r>
            <a:r>
              <a:rPr lang="en-GB" sz="2400" dirty="0" smtClean="0"/>
              <a:t> </a:t>
            </a:r>
          </a:p>
          <a:p>
            <a:pPr>
              <a:buFont typeface="Wingdings" panose="05000000000000000000" pitchFamily="2" charset="2"/>
              <a:buChar char="q"/>
            </a:pPr>
            <a:r>
              <a:rPr lang="en-GB" sz="2400" dirty="0" smtClean="0"/>
              <a:t> </a:t>
            </a:r>
            <a:r>
              <a:rPr lang="en-GB" sz="2400" dirty="0" err="1" smtClean="0"/>
              <a:t>Sensibilização</a:t>
            </a:r>
            <a:r>
              <a:rPr lang="en-GB" sz="2400" dirty="0" smtClean="0"/>
              <a:t> </a:t>
            </a:r>
            <a:r>
              <a:rPr lang="en-GB" sz="2400" dirty="0" err="1" smtClean="0"/>
              <a:t>pública</a:t>
            </a:r>
            <a:endParaRPr lang="it-IT" sz="2400" dirty="0"/>
          </a:p>
        </p:txBody>
      </p:sp>
    </p:spTree>
    <p:extLst>
      <p:ext uri="{BB962C8B-B14F-4D97-AF65-F5344CB8AC3E}">
        <p14:creationId xmlns:p14="http://schemas.microsoft.com/office/powerpoint/2010/main" val="4479122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a:stretch>
            <a:fillRect/>
          </a:stretch>
        </p:blipFill>
        <p:spPr>
          <a:xfrm>
            <a:off x="1126777" y="120535"/>
            <a:ext cx="10695306" cy="6614160"/>
          </a:xfrm>
          <a:prstGeom prst="rect">
            <a:avLst/>
          </a:prstGeom>
        </p:spPr>
      </p:pic>
    </p:spTree>
    <p:extLst>
      <p:ext uri="{BB962C8B-B14F-4D97-AF65-F5344CB8AC3E}">
        <p14:creationId xmlns:p14="http://schemas.microsoft.com/office/powerpoint/2010/main" val="14757493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pt-BR" sz="5400" b="1" dirty="0"/>
              <a:t>O papel do </a:t>
            </a:r>
            <a:r>
              <a:rPr lang="pt-BR" sz="5400" b="1" dirty="0" smtClean="0"/>
              <a:t>engenheiro</a:t>
            </a:r>
            <a:endParaRPr lang="it-IT" dirty="0"/>
          </a:p>
        </p:txBody>
      </p:sp>
      <p:sp>
        <p:nvSpPr>
          <p:cNvPr id="3" name="Segnaposto contenuto 2"/>
          <p:cNvSpPr>
            <a:spLocks noGrp="1"/>
          </p:cNvSpPr>
          <p:nvPr>
            <p:ph idx="1"/>
          </p:nvPr>
        </p:nvSpPr>
        <p:spPr>
          <a:xfrm>
            <a:off x="1135301" y="1720737"/>
            <a:ext cx="5677650" cy="3586050"/>
          </a:xfrm>
        </p:spPr>
        <p:txBody>
          <a:bodyPr>
            <a:noAutofit/>
          </a:bodyPr>
          <a:lstStyle/>
          <a:p>
            <a:pPr marL="0" indent="0">
              <a:buNone/>
            </a:pPr>
            <a:r>
              <a:rPr lang="it-IT" sz="2400" dirty="0" err="1" smtClean="0"/>
              <a:t>Outros</a:t>
            </a:r>
            <a:r>
              <a:rPr lang="it-IT" sz="2400" dirty="0" smtClean="0"/>
              <a:t> </a:t>
            </a:r>
            <a:r>
              <a:rPr lang="it-IT" sz="2400" dirty="0" err="1" smtClean="0"/>
              <a:t>instrumentos</a:t>
            </a:r>
            <a:r>
              <a:rPr lang="it-IT" sz="2400" dirty="0" smtClean="0"/>
              <a:t>: </a:t>
            </a:r>
          </a:p>
          <a:p>
            <a:r>
              <a:rPr lang="en-GB" sz="2400" dirty="0" smtClean="0"/>
              <a:t>LCA</a:t>
            </a:r>
            <a:r>
              <a:rPr lang="en-GB" sz="2400" dirty="0" smtClean="0">
                <a:sym typeface="Wingdings" panose="05000000000000000000" pitchFamily="2" charset="2"/>
              </a:rPr>
              <a:t> </a:t>
            </a:r>
            <a:r>
              <a:rPr lang="pt-BR" sz="2400" dirty="0" smtClean="0"/>
              <a:t>ligações </a:t>
            </a:r>
            <a:r>
              <a:rPr lang="pt-BR" sz="2400" dirty="0"/>
              <a:t>entre as necessidades da sociedade, os processos naturais e econômicos envolvidos no atendimento dessas necessidades e as conseqüências ambientais associadas</a:t>
            </a:r>
            <a:r>
              <a:rPr lang="pt-BR" sz="2400" dirty="0" smtClean="0"/>
              <a:t>.</a:t>
            </a:r>
            <a:endParaRPr lang="it-IT" sz="2400" dirty="0"/>
          </a:p>
          <a:p>
            <a:r>
              <a:rPr lang="it-IT" sz="2400" dirty="0" smtClean="0"/>
              <a:t>SEA</a:t>
            </a:r>
            <a:r>
              <a:rPr lang="it-IT" sz="2400" dirty="0" smtClean="0">
                <a:sym typeface="Wingdings" panose="05000000000000000000" pitchFamily="2" charset="2"/>
              </a:rPr>
              <a:t> </a:t>
            </a:r>
            <a:r>
              <a:rPr lang="pt-BR" sz="2400" dirty="0"/>
              <a:t>avaliação ambiental estratégica </a:t>
            </a:r>
            <a:r>
              <a:rPr lang="pt-BR" sz="2400" dirty="0" smtClean="0"/>
              <a:t>para avaliar </a:t>
            </a:r>
            <a:r>
              <a:rPr lang="pt-BR" sz="2400" dirty="0"/>
              <a:t>políticas de acordo com objetivos de longo prazo que refletem os princípios do desenvolvimento ecológico sustentável</a:t>
            </a:r>
            <a:endParaRPr lang="en-GB" sz="2400" dirty="0" smtClean="0"/>
          </a:p>
        </p:txBody>
      </p:sp>
      <p:pic>
        <p:nvPicPr>
          <p:cNvPr id="3074" name="Picture 2" descr="Risultati immagini per life cycle assess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9328" y="1720737"/>
            <a:ext cx="4803415" cy="3893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175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PAPEL DO ENGENHEIRO</a:t>
            </a:r>
            <a:endParaRPr lang="it-IT" dirty="0"/>
          </a:p>
        </p:txBody>
      </p:sp>
      <p:sp>
        <p:nvSpPr>
          <p:cNvPr id="3" name="Segnaposto contenuto 2"/>
          <p:cNvSpPr>
            <a:spLocks noGrp="1"/>
          </p:cNvSpPr>
          <p:nvPr>
            <p:ph idx="1"/>
          </p:nvPr>
        </p:nvSpPr>
        <p:spPr>
          <a:xfrm>
            <a:off x="1251678" y="1753986"/>
            <a:ext cx="5929838" cy="3593591"/>
          </a:xfrm>
        </p:spPr>
        <p:txBody>
          <a:bodyPr>
            <a:noAutofit/>
          </a:bodyPr>
          <a:lstStyle/>
          <a:p>
            <a:pPr marL="0" indent="0">
              <a:buNone/>
            </a:pPr>
            <a:r>
              <a:rPr lang="en-GB" sz="2400" dirty="0" err="1" smtClean="0"/>
              <a:t>Resultados</a:t>
            </a:r>
            <a:r>
              <a:rPr lang="en-GB" sz="2400" dirty="0" smtClean="0"/>
              <a:t> de </a:t>
            </a:r>
            <a:r>
              <a:rPr lang="en-GB" sz="2400" dirty="0" err="1" smtClean="0"/>
              <a:t>uma</a:t>
            </a:r>
            <a:r>
              <a:rPr lang="en-GB" sz="2400" dirty="0" smtClean="0"/>
              <a:t> </a:t>
            </a:r>
            <a:r>
              <a:rPr lang="en-GB" sz="2400" dirty="0" err="1" smtClean="0"/>
              <a:t>visão</a:t>
            </a:r>
            <a:r>
              <a:rPr lang="en-GB" sz="2400" dirty="0" smtClean="0"/>
              <a:t> </a:t>
            </a:r>
            <a:r>
              <a:rPr lang="en-GB" sz="2400" dirty="0" err="1" smtClean="0"/>
              <a:t>holistica</a:t>
            </a:r>
            <a:r>
              <a:rPr lang="en-GB" sz="2400" dirty="0" smtClean="0"/>
              <a:t>:</a:t>
            </a:r>
          </a:p>
          <a:p>
            <a:r>
              <a:rPr lang="en-GB" sz="2400" dirty="0" err="1" smtClean="0"/>
              <a:t>Alocação</a:t>
            </a:r>
            <a:r>
              <a:rPr lang="en-GB" sz="2400" dirty="0" smtClean="0"/>
              <a:t> </a:t>
            </a:r>
            <a:r>
              <a:rPr lang="en-GB" sz="2400" dirty="0" err="1" smtClean="0"/>
              <a:t>otimizada</a:t>
            </a:r>
            <a:r>
              <a:rPr lang="en-GB" sz="2400" dirty="0" smtClean="0"/>
              <a:t> dos </a:t>
            </a:r>
            <a:r>
              <a:rPr lang="en-GB" sz="2400" dirty="0" err="1" smtClean="0"/>
              <a:t>recursos</a:t>
            </a:r>
            <a:endParaRPr lang="en-GB" sz="2400" dirty="0" smtClean="0"/>
          </a:p>
          <a:p>
            <a:r>
              <a:rPr lang="en-GB" sz="2400" dirty="0" err="1" smtClean="0"/>
              <a:t>Menores</a:t>
            </a:r>
            <a:r>
              <a:rPr lang="en-GB" sz="2400" dirty="0" smtClean="0"/>
              <a:t> </a:t>
            </a:r>
            <a:r>
              <a:rPr lang="en-GB" sz="2400" dirty="0" err="1" smtClean="0"/>
              <a:t>impactos</a:t>
            </a:r>
            <a:r>
              <a:rPr lang="en-GB" sz="2400" dirty="0" smtClean="0"/>
              <a:t> </a:t>
            </a:r>
            <a:r>
              <a:rPr lang="en-GB" sz="2400" dirty="0" err="1" smtClean="0"/>
              <a:t>ambientais</a:t>
            </a:r>
            <a:r>
              <a:rPr lang="en-GB" sz="2400" dirty="0" smtClean="0"/>
              <a:t> e de </a:t>
            </a:r>
            <a:r>
              <a:rPr lang="en-GB" sz="2400" dirty="0" err="1" smtClean="0"/>
              <a:t>saúde</a:t>
            </a:r>
            <a:endParaRPr lang="en-GB" sz="2400" dirty="0" smtClean="0"/>
          </a:p>
          <a:p>
            <a:r>
              <a:rPr lang="pt-BR" sz="2400" dirty="0"/>
              <a:t>M</a:t>
            </a:r>
            <a:r>
              <a:rPr lang="pt-BR" sz="2400" dirty="0" smtClean="0"/>
              <a:t>elhores </a:t>
            </a:r>
            <a:r>
              <a:rPr lang="pt-BR" sz="2400" dirty="0"/>
              <a:t>condições de desenvolvimento </a:t>
            </a:r>
            <a:r>
              <a:rPr lang="pt-BR" sz="2400" dirty="0" smtClean="0"/>
              <a:t>econômico</a:t>
            </a:r>
          </a:p>
          <a:p>
            <a:r>
              <a:rPr lang="en-GB" sz="2400" dirty="0" err="1" smtClean="0"/>
              <a:t>Equidade</a:t>
            </a:r>
            <a:r>
              <a:rPr lang="en-GB" sz="2400" dirty="0" smtClean="0"/>
              <a:t> e </a:t>
            </a:r>
            <a:r>
              <a:rPr lang="en-GB" sz="2400" dirty="0" err="1" smtClean="0"/>
              <a:t>justiça</a:t>
            </a:r>
            <a:endParaRPr lang="en-GB" sz="2400" dirty="0" smtClean="0"/>
          </a:p>
          <a:p>
            <a:r>
              <a:rPr lang="en-GB" sz="2400" dirty="0" err="1" smtClean="0"/>
              <a:t>Melhoria</a:t>
            </a:r>
            <a:r>
              <a:rPr lang="en-GB" sz="2400" dirty="0" smtClean="0"/>
              <a:t> da </a:t>
            </a:r>
            <a:r>
              <a:rPr lang="en-GB" sz="2400" dirty="0" err="1" smtClean="0"/>
              <a:t>qualidade</a:t>
            </a:r>
            <a:r>
              <a:rPr lang="en-GB" sz="2400" dirty="0" smtClean="0"/>
              <a:t> de </a:t>
            </a:r>
            <a:r>
              <a:rPr lang="en-GB" sz="2400" dirty="0" err="1" smtClean="0"/>
              <a:t>vida</a:t>
            </a:r>
            <a:endParaRPr lang="en-GB" sz="2400" dirty="0"/>
          </a:p>
          <a:p>
            <a:endParaRPr lang="en-GB" sz="2400" dirty="0"/>
          </a:p>
          <a:p>
            <a:pPr marL="0" indent="0">
              <a:buNone/>
            </a:pPr>
            <a:r>
              <a:rPr lang="en-GB" sz="2400" dirty="0" smtClean="0">
                <a:sym typeface="Wingdings" panose="05000000000000000000" pitchFamily="2" charset="2"/>
              </a:rPr>
              <a:t> </a:t>
            </a:r>
            <a:r>
              <a:rPr lang="en-GB" sz="2400" dirty="0" err="1" smtClean="0">
                <a:sym typeface="Wingdings" panose="05000000000000000000" pitchFamily="2" charset="2"/>
              </a:rPr>
              <a:t>Optimização</a:t>
            </a:r>
            <a:r>
              <a:rPr lang="en-GB" sz="2400" dirty="0" smtClean="0">
                <a:sym typeface="Wingdings" panose="05000000000000000000" pitchFamily="2" charset="2"/>
              </a:rPr>
              <a:t> </a:t>
            </a:r>
            <a:r>
              <a:rPr lang="en-GB" sz="2400" dirty="0" err="1" smtClean="0">
                <a:sym typeface="Wingdings" panose="05000000000000000000" pitchFamily="2" charset="2"/>
              </a:rPr>
              <a:t>geral</a:t>
            </a:r>
            <a:r>
              <a:rPr lang="en-GB" sz="2400" dirty="0" smtClean="0">
                <a:sym typeface="Wingdings" panose="05000000000000000000" pitchFamily="2" charset="2"/>
              </a:rPr>
              <a:t> do </a:t>
            </a:r>
            <a:r>
              <a:rPr lang="en-GB" sz="2400" dirty="0" err="1" smtClean="0">
                <a:sym typeface="Wingdings" panose="05000000000000000000" pitchFamily="2" charset="2"/>
              </a:rPr>
              <a:t>bem-estar</a:t>
            </a:r>
            <a:endParaRPr lang="it-IT" sz="2400" dirty="0"/>
          </a:p>
        </p:txBody>
      </p:sp>
      <p:pic>
        <p:nvPicPr>
          <p:cNvPr id="18434" name="Picture 2" descr="Risultati immagini per welf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245" y="2053371"/>
            <a:ext cx="4673027" cy="3115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5725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01040" y="2453005"/>
            <a:ext cx="10515600" cy="1325563"/>
          </a:xfrm>
        </p:spPr>
        <p:txBody>
          <a:bodyPr>
            <a:normAutofit/>
          </a:bodyPr>
          <a:lstStyle/>
          <a:p>
            <a:pPr algn="ctr"/>
            <a:r>
              <a:rPr lang="pt-BR" b="1" dirty="0"/>
              <a:t>Os desafios do </a:t>
            </a:r>
            <a:r>
              <a:rPr lang="pt-BR" b="1" dirty="0" smtClean="0"/>
              <a:t>futuro</a:t>
            </a:r>
            <a:endParaRPr lang="it-IT" dirty="0"/>
          </a:p>
        </p:txBody>
      </p:sp>
    </p:spTree>
    <p:extLst>
      <p:ext uri="{BB962C8B-B14F-4D97-AF65-F5344CB8AC3E}">
        <p14:creationId xmlns:p14="http://schemas.microsoft.com/office/powerpoint/2010/main" val="17133348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pt-BR" b="1" dirty="0" smtClean="0"/>
              <a:t>Os desafios do futuro</a:t>
            </a:r>
            <a:endParaRPr lang="it-IT" dirty="0"/>
          </a:p>
        </p:txBody>
      </p:sp>
      <p:sp>
        <p:nvSpPr>
          <p:cNvPr id="3" name="Segnaposto contenuto 2"/>
          <p:cNvSpPr>
            <a:spLocks noGrp="1"/>
          </p:cNvSpPr>
          <p:nvPr>
            <p:ph idx="1"/>
          </p:nvPr>
        </p:nvSpPr>
        <p:spPr>
          <a:xfrm>
            <a:off x="968828" y="2914196"/>
            <a:ext cx="10515600" cy="4351338"/>
          </a:xfrm>
        </p:spPr>
        <p:txBody>
          <a:bodyPr>
            <a:normAutofit/>
          </a:bodyPr>
          <a:lstStyle/>
          <a:p>
            <a:pPr marL="0" indent="0">
              <a:buNone/>
            </a:pPr>
            <a:r>
              <a:rPr lang="en-GB" i="1" dirty="0"/>
              <a:t>“Holistic approaches that weigh trade-offs among the three resource systems are the future of natural resource management and, indeed, any sustainable economic or national security policy.’’ </a:t>
            </a:r>
            <a:endParaRPr lang="en-GB" i="1" dirty="0" smtClean="0"/>
          </a:p>
          <a:p>
            <a:endParaRPr lang="en-GB" dirty="0" smtClean="0"/>
          </a:p>
          <a:p>
            <a:endParaRPr lang="it-IT" dirty="0"/>
          </a:p>
          <a:p>
            <a:endParaRPr lang="it-IT" dirty="0"/>
          </a:p>
        </p:txBody>
      </p:sp>
    </p:spTree>
    <p:extLst>
      <p:ext uri="{BB962C8B-B14F-4D97-AF65-F5344CB8AC3E}">
        <p14:creationId xmlns:p14="http://schemas.microsoft.com/office/powerpoint/2010/main" val="36348012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pt-BR" b="1" dirty="0" smtClean="0"/>
              <a:t>Os desafios do futuro</a:t>
            </a:r>
            <a:endParaRPr lang="it-IT" dirty="0"/>
          </a:p>
        </p:txBody>
      </p:sp>
      <p:sp>
        <p:nvSpPr>
          <p:cNvPr id="3" name="Segnaposto contenuto 2"/>
          <p:cNvSpPr>
            <a:spLocks noGrp="1"/>
          </p:cNvSpPr>
          <p:nvPr>
            <p:ph idx="1"/>
          </p:nvPr>
        </p:nvSpPr>
        <p:spPr>
          <a:xfrm>
            <a:off x="1442356" y="2130425"/>
            <a:ext cx="10515600" cy="4351338"/>
          </a:xfrm>
        </p:spPr>
        <p:txBody>
          <a:bodyPr>
            <a:normAutofit/>
          </a:bodyPr>
          <a:lstStyle/>
          <a:p>
            <a:pPr lvl="0">
              <a:spcBef>
                <a:spcPts val="1417"/>
              </a:spcBef>
              <a:buSzPct val="45000"/>
              <a:buFont typeface="StarSymbol"/>
              <a:buChar char="●"/>
            </a:pPr>
            <a:r>
              <a:rPr lang="en-US" sz="2800" dirty="0" err="1">
                <a:solidFill>
                  <a:srgbClr val="595959"/>
                </a:solidFill>
                <a:highlight>
                  <a:scrgbClr r="0" g="0" b="0">
                    <a:alpha val="0"/>
                  </a:scrgbClr>
                </a:highlight>
                <a:ea typeface="Microsoft YaHei" pitchFamily="2"/>
              </a:rPr>
              <a:t>Relevância</a:t>
            </a:r>
            <a:r>
              <a:rPr lang="en-US" sz="2800" dirty="0">
                <a:solidFill>
                  <a:srgbClr val="595959"/>
                </a:solidFill>
                <a:highlight>
                  <a:scrgbClr r="0" g="0" b="0">
                    <a:alpha val="0"/>
                  </a:scrgbClr>
                </a:highlight>
                <a:ea typeface="Microsoft YaHei" pitchFamily="2"/>
              </a:rPr>
              <a:t> dos </a:t>
            </a:r>
            <a:r>
              <a:rPr lang="en-US" sz="2800" dirty="0" err="1">
                <a:solidFill>
                  <a:srgbClr val="595959"/>
                </a:solidFill>
                <a:highlight>
                  <a:scrgbClr r="0" g="0" b="0">
                    <a:alpha val="0"/>
                  </a:scrgbClr>
                </a:highlight>
                <a:ea typeface="Microsoft YaHei" pitchFamily="2"/>
              </a:rPr>
              <a:t>desafios</a:t>
            </a:r>
            <a:r>
              <a:rPr lang="en-US" sz="2800" dirty="0">
                <a:solidFill>
                  <a:srgbClr val="595959"/>
                </a:solidFill>
                <a:highlight>
                  <a:scrgbClr r="0" g="0" b="0">
                    <a:alpha val="0"/>
                  </a:scrgbClr>
                </a:highlight>
                <a:ea typeface="Microsoft YaHei" pitchFamily="2"/>
              </a:rPr>
              <a:t> </a:t>
            </a:r>
            <a:r>
              <a:rPr lang="en-US" sz="2800" dirty="0" err="1">
                <a:solidFill>
                  <a:srgbClr val="595959"/>
                </a:solidFill>
                <a:highlight>
                  <a:scrgbClr r="0" g="0" b="0">
                    <a:alpha val="0"/>
                  </a:scrgbClr>
                </a:highlight>
                <a:ea typeface="Microsoft YaHei" pitchFamily="2"/>
              </a:rPr>
              <a:t>atuais</a:t>
            </a:r>
            <a:r>
              <a:rPr lang="en-US" sz="2800" dirty="0">
                <a:solidFill>
                  <a:srgbClr val="595959"/>
                </a:solidFill>
                <a:highlight>
                  <a:scrgbClr r="0" g="0" b="0">
                    <a:alpha val="0"/>
                  </a:scrgbClr>
                </a:highlight>
                <a:ea typeface="Microsoft YaHei" pitchFamily="2"/>
              </a:rPr>
              <a:t> </a:t>
            </a:r>
            <a:r>
              <a:rPr lang="en-US" sz="2800" dirty="0" err="1">
                <a:solidFill>
                  <a:srgbClr val="595959"/>
                </a:solidFill>
                <a:highlight>
                  <a:scrgbClr r="0" g="0" b="0">
                    <a:alpha val="0"/>
                  </a:scrgbClr>
                </a:highlight>
                <a:ea typeface="Microsoft YaHei" pitchFamily="2"/>
              </a:rPr>
              <a:t>pelo</a:t>
            </a:r>
            <a:r>
              <a:rPr lang="en-US" sz="2800" dirty="0">
                <a:solidFill>
                  <a:srgbClr val="595959"/>
                </a:solidFill>
                <a:highlight>
                  <a:scrgbClr r="0" g="0" b="0">
                    <a:alpha val="0"/>
                  </a:scrgbClr>
                </a:highlight>
                <a:ea typeface="Microsoft YaHei" pitchFamily="2"/>
              </a:rPr>
              <a:t> </a:t>
            </a:r>
            <a:r>
              <a:rPr lang="en-US" sz="2800" dirty="0" err="1">
                <a:solidFill>
                  <a:srgbClr val="595959"/>
                </a:solidFill>
                <a:highlight>
                  <a:scrgbClr r="0" g="0" b="0">
                    <a:alpha val="0"/>
                  </a:scrgbClr>
                </a:highlight>
                <a:ea typeface="Microsoft YaHei" pitchFamily="2"/>
              </a:rPr>
              <a:t>futuro</a:t>
            </a:r>
            <a:endParaRPr lang="en-US" sz="2800" dirty="0">
              <a:solidFill>
                <a:srgbClr val="595959"/>
              </a:solidFill>
              <a:highlight>
                <a:scrgbClr r="0" g="0" b="0">
                  <a:alpha val="0"/>
                </a:scrgbClr>
              </a:highlight>
              <a:ea typeface="Microsoft YaHei" pitchFamily="2"/>
            </a:endParaRPr>
          </a:p>
          <a:p>
            <a:pPr lvl="0">
              <a:spcBef>
                <a:spcPts val="1417"/>
              </a:spcBef>
              <a:buSzPct val="45000"/>
              <a:buFont typeface="StarSymbol"/>
              <a:buChar char="●"/>
            </a:pPr>
            <a:r>
              <a:rPr lang="en-US" sz="2800" dirty="0" err="1">
                <a:solidFill>
                  <a:srgbClr val="595959"/>
                </a:solidFill>
                <a:highlight>
                  <a:scrgbClr r="0" g="0" b="0">
                    <a:alpha val="0"/>
                  </a:scrgbClr>
                </a:highlight>
                <a:ea typeface="Microsoft YaHei" pitchFamily="2"/>
              </a:rPr>
              <a:t>Possíveis</a:t>
            </a:r>
            <a:r>
              <a:rPr lang="en-US" sz="2800" dirty="0">
                <a:solidFill>
                  <a:srgbClr val="595959"/>
                </a:solidFill>
                <a:highlight>
                  <a:scrgbClr r="0" g="0" b="0">
                    <a:alpha val="0"/>
                  </a:scrgbClr>
                </a:highlight>
                <a:ea typeface="Microsoft YaHei" pitchFamily="2"/>
              </a:rPr>
              <a:t> </a:t>
            </a:r>
            <a:r>
              <a:rPr lang="en-US" sz="2800" dirty="0" err="1">
                <a:solidFill>
                  <a:srgbClr val="595959"/>
                </a:solidFill>
                <a:highlight>
                  <a:scrgbClr r="0" g="0" b="0">
                    <a:alpha val="0"/>
                  </a:scrgbClr>
                </a:highlight>
                <a:ea typeface="Microsoft YaHei" pitchFamily="2"/>
              </a:rPr>
              <a:t>desafios</a:t>
            </a:r>
            <a:r>
              <a:rPr lang="en-US" sz="2800" dirty="0">
                <a:solidFill>
                  <a:srgbClr val="595959"/>
                </a:solidFill>
                <a:highlight>
                  <a:scrgbClr r="0" g="0" b="0">
                    <a:alpha val="0"/>
                  </a:scrgbClr>
                </a:highlight>
                <a:ea typeface="Microsoft YaHei" pitchFamily="2"/>
              </a:rPr>
              <a:t> </a:t>
            </a:r>
            <a:r>
              <a:rPr lang="en-US" sz="2800" dirty="0" err="1">
                <a:solidFill>
                  <a:srgbClr val="595959"/>
                </a:solidFill>
                <a:highlight>
                  <a:scrgbClr r="0" g="0" b="0">
                    <a:alpha val="0"/>
                  </a:scrgbClr>
                </a:highlight>
                <a:ea typeface="Microsoft YaHei" pitchFamily="2"/>
              </a:rPr>
              <a:t>novos</a:t>
            </a:r>
            <a:endParaRPr lang="en-US" sz="2800" dirty="0">
              <a:solidFill>
                <a:srgbClr val="595959"/>
              </a:solidFill>
              <a:highlight>
                <a:scrgbClr r="0" g="0" b="0">
                  <a:alpha val="0"/>
                </a:scrgbClr>
              </a:highlight>
              <a:ea typeface="Microsoft YaHei" pitchFamily="2"/>
            </a:endParaRPr>
          </a:p>
          <a:p>
            <a:pPr lvl="0">
              <a:spcBef>
                <a:spcPts val="1417"/>
              </a:spcBef>
              <a:buSzPct val="45000"/>
              <a:buFont typeface="StarSymbol"/>
              <a:buChar char="●"/>
            </a:pPr>
            <a:r>
              <a:rPr lang="en-US" sz="2800" dirty="0" err="1">
                <a:solidFill>
                  <a:srgbClr val="595959"/>
                </a:solidFill>
                <a:highlight>
                  <a:scrgbClr r="0" g="0" b="0">
                    <a:alpha val="0"/>
                  </a:scrgbClr>
                </a:highlight>
                <a:ea typeface="Microsoft YaHei" pitchFamily="2"/>
              </a:rPr>
              <a:t>Oportunidades</a:t>
            </a:r>
            <a:endParaRPr lang="en-US" sz="2800" dirty="0">
              <a:solidFill>
                <a:srgbClr val="595959"/>
              </a:solidFill>
              <a:highlight>
                <a:scrgbClr r="0" g="0" b="0">
                  <a:alpha val="0"/>
                </a:scrgbClr>
              </a:highlight>
              <a:ea typeface="Microsoft YaHei" pitchFamily="2"/>
            </a:endParaRPr>
          </a:p>
          <a:p>
            <a:endParaRPr lang="en-GB" dirty="0" smtClean="0"/>
          </a:p>
          <a:p>
            <a:endParaRPr lang="it-IT" dirty="0"/>
          </a:p>
          <a:p>
            <a:endParaRPr lang="it-IT" dirty="0"/>
          </a:p>
        </p:txBody>
      </p:sp>
    </p:spTree>
    <p:extLst>
      <p:ext uri="{BB962C8B-B14F-4D97-AF65-F5344CB8AC3E}">
        <p14:creationId xmlns:p14="http://schemas.microsoft.com/office/powerpoint/2010/main" val="21412306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pt-BR" b="1" dirty="0" smtClean="0"/>
              <a:t>Os desafios do futuro</a:t>
            </a:r>
            <a:endParaRPr lang="it-IT" dirty="0"/>
          </a:p>
        </p:txBody>
      </p:sp>
      <p:sp>
        <p:nvSpPr>
          <p:cNvPr id="3" name="Segnaposto contenuto 2"/>
          <p:cNvSpPr>
            <a:spLocks noGrp="1"/>
          </p:cNvSpPr>
          <p:nvPr>
            <p:ph idx="1"/>
          </p:nvPr>
        </p:nvSpPr>
        <p:spPr>
          <a:xfrm>
            <a:off x="1426027" y="1874517"/>
            <a:ext cx="10515600" cy="4351338"/>
          </a:xfrm>
        </p:spPr>
        <p:txBody>
          <a:bodyPr>
            <a:normAutofit lnSpcReduction="10000"/>
          </a:bodyPr>
          <a:lstStyle/>
          <a:p>
            <a:pPr marL="0" lvl="0" indent="0">
              <a:buNone/>
            </a:pPr>
            <a:r>
              <a:rPr lang="en-US" sz="2800" dirty="0" err="1">
                <a:solidFill>
                  <a:srgbClr val="595959"/>
                </a:solidFill>
                <a:highlight>
                  <a:scrgbClr r="0" g="0" b="0">
                    <a:alpha val="0"/>
                  </a:scrgbClr>
                </a:highlight>
                <a:ea typeface="Microsoft YaHei" pitchFamily="2"/>
              </a:rPr>
              <a:t>Alterações</a:t>
            </a:r>
            <a:r>
              <a:rPr lang="en-US" sz="2800" dirty="0">
                <a:solidFill>
                  <a:srgbClr val="595959"/>
                </a:solidFill>
                <a:highlight>
                  <a:scrgbClr r="0" g="0" b="0">
                    <a:alpha val="0"/>
                  </a:scrgbClr>
                </a:highlight>
                <a:ea typeface="Microsoft YaHei" pitchFamily="2"/>
              </a:rPr>
              <a:t> </a:t>
            </a:r>
            <a:r>
              <a:rPr lang="en-US" sz="2800" dirty="0" err="1">
                <a:solidFill>
                  <a:srgbClr val="595959"/>
                </a:solidFill>
                <a:highlight>
                  <a:scrgbClr r="0" g="0" b="0">
                    <a:alpha val="0"/>
                  </a:scrgbClr>
                </a:highlight>
                <a:ea typeface="Microsoft YaHei" pitchFamily="2"/>
              </a:rPr>
              <a:t>institucionais</a:t>
            </a:r>
            <a:endParaRPr lang="en-US" sz="2800" dirty="0">
              <a:solidFill>
                <a:srgbClr val="595959"/>
              </a:solidFill>
              <a:highlight>
                <a:scrgbClr r="0" g="0" b="0">
                  <a:alpha val="0"/>
                </a:scrgbClr>
              </a:highlight>
              <a:ea typeface="Microsoft YaHei" pitchFamily="2"/>
            </a:endParaRPr>
          </a:p>
          <a:p>
            <a:pPr marL="0" lvl="0" indent="0">
              <a:buNone/>
            </a:pPr>
            <a:r>
              <a:rPr lang="en-US" sz="2800" dirty="0" err="1">
                <a:solidFill>
                  <a:srgbClr val="595959"/>
                </a:solidFill>
                <a:highlight>
                  <a:scrgbClr r="0" g="0" b="0">
                    <a:alpha val="0"/>
                  </a:scrgbClr>
                </a:highlight>
                <a:ea typeface="Microsoft YaHei" pitchFamily="2"/>
              </a:rPr>
              <a:t>Evitar</a:t>
            </a:r>
            <a:r>
              <a:rPr lang="en-US" sz="2800" dirty="0">
                <a:solidFill>
                  <a:srgbClr val="595959"/>
                </a:solidFill>
                <a:highlight>
                  <a:scrgbClr r="0" g="0" b="0">
                    <a:alpha val="0"/>
                  </a:scrgbClr>
                </a:highlight>
                <a:ea typeface="Microsoft YaHei" pitchFamily="2"/>
              </a:rPr>
              <a:t> a </a:t>
            </a:r>
            <a:r>
              <a:rPr lang="en-US" sz="2800" dirty="0" err="1">
                <a:solidFill>
                  <a:srgbClr val="595959"/>
                </a:solidFill>
                <a:highlight>
                  <a:scrgbClr r="0" g="0" b="0">
                    <a:alpha val="0"/>
                  </a:scrgbClr>
                </a:highlight>
                <a:ea typeface="Microsoft YaHei" pitchFamily="2"/>
              </a:rPr>
              <a:t>fragmentação</a:t>
            </a:r>
            <a:r>
              <a:rPr lang="en-US" sz="2800" dirty="0">
                <a:solidFill>
                  <a:srgbClr val="595959"/>
                </a:solidFill>
                <a:highlight>
                  <a:scrgbClr r="0" g="0" b="0">
                    <a:alpha val="0"/>
                  </a:scrgbClr>
                </a:highlight>
                <a:ea typeface="Microsoft YaHei" pitchFamily="2"/>
              </a:rPr>
              <a:t> das </a:t>
            </a:r>
            <a:r>
              <a:rPr lang="en-US" sz="2800" dirty="0" err="1">
                <a:solidFill>
                  <a:srgbClr val="595959"/>
                </a:solidFill>
                <a:highlight>
                  <a:scrgbClr r="0" g="0" b="0">
                    <a:alpha val="0"/>
                  </a:scrgbClr>
                </a:highlight>
                <a:ea typeface="Microsoft YaHei" pitchFamily="2"/>
              </a:rPr>
              <a:t>políticas</a:t>
            </a:r>
            <a:r>
              <a:rPr lang="en-US" sz="2800" dirty="0">
                <a:solidFill>
                  <a:srgbClr val="595959"/>
                </a:solidFill>
                <a:highlight>
                  <a:scrgbClr r="0" g="0" b="0">
                    <a:alpha val="0"/>
                  </a:scrgbClr>
                </a:highlight>
                <a:ea typeface="Microsoft YaHei" pitchFamily="2"/>
              </a:rPr>
              <a:t>? → </a:t>
            </a:r>
            <a:r>
              <a:rPr lang="en-US" sz="2800" dirty="0" err="1">
                <a:solidFill>
                  <a:srgbClr val="595959"/>
                </a:solidFill>
                <a:highlight>
                  <a:scrgbClr r="0" g="0" b="0">
                    <a:alpha val="0"/>
                  </a:scrgbClr>
                </a:highlight>
                <a:ea typeface="Microsoft YaHei" pitchFamily="2"/>
              </a:rPr>
              <a:t>Políticas</a:t>
            </a:r>
            <a:r>
              <a:rPr lang="en-US" sz="2800" dirty="0">
                <a:solidFill>
                  <a:srgbClr val="595959"/>
                </a:solidFill>
                <a:highlight>
                  <a:scrgbClr r="0" g="0" b="0">
                    <a:alpha val="0"/>
                  </a:scrgbClr>
                </a:highlight>
                <a:ea typeface="Microsoft YaHei" pitchFamily="2"/>
              </a:rPr>
              <a:t> </a:t>
            </a:r>
            <a:r>
              <a:rPr lang="en-US" sz="2800" dirty="0" err="1">
                <a:solidFill>
                  <a:srgbClr val="595959"/>
                </a:solidFill>
                <a:highlight>
                  <a:scrgbClr r="0" g="0" b="0">
                    <a:alpha val="0"/>
                  </a:scrgbClr>
                </a:highlight>
                <a:ea typeface="Microsoft YaHei" pitchFamily="2"/>
              </a:rPr>
              <a:t>intersetoriais</a:t>
            </a:r>
            <a:endParaRPr lang="en-US" sz="2800" dirty="0">
              <a:solidFill>
                <a:srgbClr val="595959"/>
              </a:solidFill>
              <a:highlight>
                <a:scrgbClr r="0" g="0" b="0">
                  <a:alpha val="0"/>
                </a:scrgbClr>
              </a:highlight>
              <a:ea typeface="Microsoft YaHei" pitchFamily="2"/>
            </a:endParaRPr>
          </a:p>
          <a:p>
            <a:pPr marL="0" lvl="0" indent="0">
              <a:buNone/>
            </a:pPr>
            <a:r>
              <a:rPr lang="en-US" sz="2800" dirty="0" err="1">
                <a:solidFill>
                  <a:srgbClr val="595959"/>
                </a:solidFill>
                <a:highlight>
                  <a:scrgbClr r="0" g="0" b="0">
                    <a:alpha val="0"/>
                  </a:scrgbClr>
                </a:highlight>
                <a:ea typeface="Microsoft YaHei" pitchFamily="2"/>
              </a:rPr>
              <a:t>Investimento</a:t>
            </a:r>
            <a:r>
              <a:rPr lang="en-US" sz="2800" dirty="0">
                <a:solidFill>
                  <a:srgbClr val="595959"/>
                </a:solidFill>
                <a:highlight>
                  <a:scrgbClr r="0" g="0" b="0">
                    <a:alpha val="0"/>
                  </a:scrgbClr>
                </a:highlight>
                <a:ea typeface="Microsoft YaHei" pitchFamily="2"/>
              </a:rPr>
              <a:t> </a:t>
            </a:r>
            <a:r>
              <a:rPr lang="en-US" sz="2800" dirty="0" err="1">
                <a:solidFill>
                  <a:srgbClr val="595959"/>
                </a:solidFill>
                <a:highlight>
                  <a:scrgbClr r="0" g="0" b="0">
                    <a:alpha val="0"/>
                  </a:scrgbClr>
                </a:highlight>
                <a:ea typeface="Microsoft YaHei" pitchFamily="2"/>
              </a:rPr>
              <a:t>em</a:t>
            </a:r>
            <a:r>
              <a:rPr lang="en-US" sz="2800" dirty="0">
                <a:solidFill>
                  <a:srgbClr val="595959"/>
                </a:solidFill>
                <a:highlight>
                  <a:scrgbClr r="0" g="0" b="0">
                    <a:alpha val="0"/>
                  </a:scrgbClr>
                </a:highlight>
                <a:ea typeface="Microsoft YaHei" pitchFamily="2"/>
              </a:rPr>
              <a:t> </a:t>
            </a:r>
            <a:r>
              <a:rPr lang="en-US" sz="2800" dirty="0" err="1">
                <a:solidFill>
                  <a:srgbClr val="595959"/>
                </a:solidFill>
                <a:highlight>
                  <a:scrgbClr r="0" g="0" b="0">
                    <a:alpha val="0"/>
                  </a:scrgbClr>
                </a:highlight>
                <a:ea typeface="Microsoft YaHei" pitchFamily="2"/>
              </a:rPr>
              <a:t>tecnologia</a:t>
            </a:r>
            <a:endParaRPr lang="en-US" sz="2800" dirty="0">
              <a:solidFill>
                <a:srgbClr val="595959"/>
              </a:solidFill>
              <a:highlight>
                <a:scrgbClr r="0" g="0" b="0">
                  <a:alpha val="0"/>
                </a:scrgbClr>
              </a:highlight>
              <a:ea typeface="Microsoft YaHei" pitchFamily="2"/>
            </a:endParaRPr>
          </a:p>
          <a:p>
            <a:pPr marL="0" lvl="0" indent="0">
              <a:buNone/>
            </a:pPr>
            <a:r>
              <a:rPr lang="en-US" sz="2800" dirty="0" err="1">
                <a:solidFill>
                  <a:srgbClr val="595959"/>
                </a:solidFill>
                <a:highlight>
                  <a:scrgbClr r="0" g="0" b="0">
                    <a:alpha val="0"/>
                  </a:scrgbClr>
                </a:highlight>
                <a:ea typeface="Microsoft YaHei" pitchFamily="2"/>
              </a:rPr>
              <a:t>Energia</a:t>
            </a:r>
            <a:r>
              <a:rPr lang="en-US" sz="2800" dirty="0">
                <a:solidFill>
                  <a:srgbClr val="595959"/>
                </a:solidFill>
                <a:highlight>
                  <a:scrgbClr r="0" g="0" b="0">
                    <a:alpha val="0"/>
                  </a:scrgbClr>
                </a:highlight>
                <a:ea typeface="Microsoft YaHei" pitchFamily="2"/>
              </a:rPr>
              <a:t>-comida-</a:t>
            </a:r>
            <a:r>
              <a:rPr lang="en-US" sz="2800" dirty="0" err="1">
                <a:solidFill>
                  <a:srgbClr val="595959"/>
                </a:solidFill>
                <a:highlight>
                  <a:scrgbClr r="0" g="0" b="0">
                    <a:alpha val="0"/>
                  </a:scrgbClr>
                </a:highlight>
                <a:ea typeface="Microsoft YaHei" pitchFamily="2"/>
              </a:rPr>
              <a:t>água</a:t>
            </a:r>
            <a:r>
              <a:rPr lang="en-US" sz="2800" dirty="0">
                <a:solidFill>
                  <a:srgbClr val="595959"/>
                </a:solidFill>
                <a:highlight>
                  <a:scrgbClr r="0" g="0" b="0">
                    <a:alpha val="0"/>
                  </a:scrgbClr>
                </a:highlight>
                <a:ea typeface="Microsoft YaHei" pitchFamily="2"/>
              </a:rPr>
              <a:t> </a:t>
            </a:r>
            <a:r>
              <a:rPr lang="en-US" sz="2800" dirty="0" err="1">
                <a:solidFill>
                  <a:srgbClr val="595959"/>
                </a:solidFill>
                <a:highlight>
                  <a:scrgbClr r="0" g="0" b="0">
                    <a:alpha val="0"/>
                  </a:scrgbClr>
                </a:highlight>
                <a:ea typeface="Microsoft YaHei" pitchFamily="2"/>
              </a:rPr>
              <a:t>na</a:t>
            </a:r>
            <a:r>
              <a:rPr lang="en-US" sz="2800" dirty="0">
                <a:solidFill>
                  <a:srgbClr val="595959"/>
                </a:solidFill>
                <a:highlight>
                  <a:scrgbClr r="0" g="0" b="0">
                    <a:alpha val="0"/>
                  </a:scrgbClr>
                </a:highlight>
                <a:ea typeface="Microsoft YaHei" pitchFamily="2"/>
              </a:rPr>
              <a:t> agenda </a:t>
            </a:r>
            <a:r>
              <a:rPr lang="en-US" sz="2800" dirty="0" err="1">
                <a:solidFill>
                  <a:srgbClr val="595959"/>
                </a:solidFill>
                <a:highlight>
                  <a:scrgbClr r="0" g="0" b="0">
                    <a:alpha val="0"/>
                  </a:scrgbClr>
                </a:highlight>
                <a:ea typeface="Microsoft YaHei" pitchFamily="2"/>
              </a:rPr>
              <a:t>clima</a:t>
            </a:r>
            <a:r>
              <a:rPr lang="en-US" sz="2800" dirty="0">
                <a:solidFill>
                  <a:srgbClr val="595959"/>
                </a:solidFill>
                <a:highlight>
                  <a:scrgbClr r="0" g="0" b="0">
                    <a:alpha val="0"/>
                  </a:scrgbClr>
                </a:highlight>
                <a:ea typeface="Microsoft YaHei" pitchFamily="2"/>
              </a:rPr>
              <a:t> / </a:t>
            </a:r>
            <a:r>
              <a:rPr lang="en-US" sz="2800" dirty="0" err="1">
                <a:solidFill>
                  <a:srgbClr val="595959"/>
                </a:solidFill>
                <a:highlight>
                  <a:scrgbClr r="0" g="0" b="0">
                    <a:alpha val="0"/>
                  </a:scrgbClr>
                </a:highlight>
                <a:ea typeface="Microsoft YaHei" pitchFamily="2"/>
              </a:rPr>
              <a:t>carbono</a:t>
            </a:r>
            <a:endParaRPr lang="en-US" sz="2800" dirty="0">
              <a:solidFill>
                <a:srgbClr val="595959"/>
              </a:solidFill>
              <a:highlight>
                <a:scrgbClr r="0" g="0" b="0">
                  <a:alpha val="0"/>
                </a:scrgbClr>
              </a:highlight>
              <a:ea typeface="Microsoft YaHei" pitchFamily="2"/>
            </a:endParaRPr>
          </a:p>
          <a:p>
            <a:pPr marL="0" lvl="0" indent="0">
              <a:buNone/>
            </a:pPr>
            <a:r>
              <a:rPr lang="en-US" sz="2800" dirty="0" err="1">
                <a:solidFill>
                  <a:srgbClr val="595959"/>
                </a:solidFill>
                <a:highlight>
                  <a:scrgbClr r="0" g="0" b="0">
                    <a:alpha val="0"/>
                  </a:scrgbClr>
                </a:highlight>
                <a:ea typeface="Microsoft YaHei" pitchFamily="2"/>
              </a:rPr>
              <a:t>Novos</a:t>
            </a:r>
            <a:r>
              <a:rPr lang="en-US" sz="2800" dirty="0">
                <a:solidFill>
                  <a:srgbClr val="595959"/>
                </a:solidFill>
                <a:highlight>
                  <a:scrgbClr r="0" g="0" b="0">
                    <a:alpha val="0"/>
                  </a:scrgbClr>
                </a:highlight>
                <a:ea typeface="Microsoft YaHei" pitchFamily="2"/>
              </a:rPr>
              <a:t> </a:t>
            </a:r>
            <a:r>
              <a:rPr lang="en-US" sz="2800" dirty="0" err="1">
                <a:solidFill>
                  <a:srgbClr val="595959"/>
                </a:solidFill>
                <a:highlight>
                  <a:scrgbClr r="0" g="0" b="0">
                    <a:alpha val="0"/>
                  </a:scrgbClr>
                </a:highlight>
                <a:ea typeface="Microsoft YaHei" pitchFamily="2"/>
              </a:rPr>
              <a:t>estímulos</a:t>
            </a:r>
            <a:r>
              <a:rPr lang="en-US" sz="2800" dirty="0">
                <a:solidFill>
                  <a:srgbClr val="595959"/>
                </a:solidFill>
                <a:highlight>
                  <a:scrgbClr r="0" g="0" b="0">
                    <a:alpha val="0"/>
                  </a:scrgbClr>
                </a:highlight>
                <a:ea typeface="Microsoft YaHei" pitchFamily="2"/>
              </a:rPr>
              <a:t> no </a:t>
            </a:r>
            <a:r>
              <a:rPr lang="en-US" sz="2800" dirty="0" err="1">
                <a:solidFill>
                  <a:srgbClr val="595959"/>
                </a:solidFill>
                <a:highlight>
                  <a:scrgbClr r="0" g="0" b="0">
                    <a:alpha val="0"/>
                  </a:scrgbClr>
                </a:highlight>
                <a:ea typeface="Microsoft YaHei" pitchFamily="2"/>
              </a:rPr>
              <a:t>setor</a:t>
            </a:r>
            <a:r>
              <a:rPr lang="en-US" sz="2800" dirty="0">
                <a:solidFill>
                  <a:srgbClr val="595959"/>
                </a:solidFill>
                <a:highlight>
                  <a:scrgbClr r="0" g="0" b="0">
                    <a:alpha val="0"/>
                  </a:scrgbClr>
                </a:highlight>
                <a:ea typeface="Microsoft YaHei" pitchFamily="2"/>
              </a:rPr>
              <a:t> </a:t>
            </a:r>
            <a:r>
              <a:rPr lang="en-US" sz="2800" dirty="0" err="1">
                <a:solidFill>
                  <a:srgbClr val="595959"/>
                </a:solidFill>
                <a:highlight>
                  <a:scrgbClr r="0" g="0" b="0">
                    <a:alpha val="0"/>
                  </a:scrgbClr>
                </a:highlight>
                <a:ea typeface="Microsoft YaHei" pitchFamily="2"/>
              </a:rPr>
              <a:t>agrícola</a:t>
            </a:r>
            <a:r>
              <a:rPr lang="en-US" sz="2800" dirty="0">
                <a:solidFill>
                  <a:srgbClr val="595959"/>
                </a:solidFill>
                <a:highlight>
                  <a:scrgbClr r="0" g="0" b="0">
                    <a:alpha val="0"/>
                  </a:scrgbClr>
                </a:highlight>
                <a:ea typeface="Microsoft YaHei" pitchFamily="2"/>
              </a:rPr>
              <a:t> </a:t>
            </a:r>
            <a:r>
              <a:rPr lang="en-US" sz="2800" dirty="0" err="1">
                <a:solidFill>
                  <a:srgbClr val="595959"/>
                </a:solidFill>
                <a:highlight>
                  <a:scrgbClr r="0" g="0" b="0">
                    <a:alpha val="0"/>
                  </a:scrgbClr>
                </a:highlight>
                <a:ea typeface="Microsoft YaHei" pitchFamily="2"/>
              </a:rPr>
              <a:t>novas</a:t>
            </a:r>
            <a:r>
              <a:rPr lang="en-US" sz="2800" dirty="0">
                <a:solidFill>
                  <a:srgbClr val="595959"/>
                </a:solidFill>
                <a:highlight>
                  <a:scrgbClr r="0" g="0" b="0">
                    <a:alpha val="0"/>
                  </a:scrgbClr>
                </a:highlight>
                <a:ea typeface="Microsoft YaHei" pitchFamily="2"/>
              </a:rPr>
              <a:t> </a:t>
            </a:r>
            <a:r>
              <a:rPr lang="en-US" sz="2800" dirty="0" err="1">
                <a:solidFill>
                  <a:srgbClr val="595959"/>
                </a:solidFill>
                <a:highlight>
                  <a:scrgbClr r="0" g="0" b="0">
                    <a:alpha val="0"/>
                  </a:scrgbClr>
                </a:highlight>
                <a:ea typeface="Microsoft YaHei" pitchFamily="2"/>
              </a:rPr>
              <a:t>oportunidades</a:t>
            </a:r>
            <a:r>
              <a:rPr lang="en-US" sz="2800" dirty="0">
                <a:solidFill>
                  <a:srgbClr val="595959"/>
                </a:solidFill>
                <a:highlight>
                  <a:scrgbClr r="0" g="0" b="0">
                    <a:alpha val="0"/>
                  </a:scrgbClr>
                </a:highlight>
                <a:ea typeface="Microsoft YaHei" pitchFamily="2"/>
              </a:rPr>
              <a:t> para as </a:t>
            </a:r>
            <a:r>
              <a:rPr lang="en-US" sz="2800" dirty="0" err="1">
                <a:solidFill>
                  <a:srgbClr val="595959"/>
                </a:solidFill>
                <a:highlight>
                  <a:scrgbClr r="0" g="0" b="0">
                    <a:alpha val="0"/>
                  </a:scrgbClr>
                </a:highlight>
                <a:ea typeface="Microsoft YaHei" pitchFamily="2"/>
              </a:rPr>
              <a:t>comunidades</a:t>
            </a:r>
            <a:r>
              <a:rPr lang="en-US" sz="2800" dirty="0">
                <a:solidFill>
                  <a:srgbClr val="595959"/>
                </a:solidFill>
                <a:highlight>
                  <a:scrgbClr r="0" g="0" b="0">
                    <a:alpha val="0"/>
                  </a:scrgbClr>
                </a:highlight>
                <a:ea typeface="Microsoft YaHei" pitchFamily="2"/>
              </a:rPr>
              <a:t> </a:t>
            </a:r>
            <a:r>
              <a:rPr lang="en-US" sz="2800" dirty="0" err="1">
                <a:solidFill>
                  <a:srgbClr val="595959"/>
                </a:solidFill>
                <a:highlight>
                  <a:scrgbClr r="0" g="0" b="0">
                    <a:alpha val="0"/>
                  </a:scrgbClr>
                </a:highlight>
                <a:ea typeface="Microsoft YaHei" pitchFamily="2"/>
              </a:rPr>
              <a:t>rurais</a:t>
            </a:r>
            <a:r>
              <a:rPr lang="en-US" sz="2800" dirty="0">
                <a:solidFill>
                  <a:srgbClr val="595959"/>
                </a:solidFill>
                <a:highlight>
                  <a:scrgbClr r="0" g="0" b="0">
                    <a:alpha val="0"/>
                  </a:scrgbClr>
                </a:highlight>
                <a:ea typeface="Microsoft YaHei" pitchFamily="2"/>
              </a:rPr>
              <a:t> (</a:t>
            </a:r>
            <a:r>
              <a:rPr lang="en-US" sz="2800" dirty="0" err="1">
                <a:solidFill>
                  <a:srgbClr val="595959"/>
                </a:solidFill>
                <a:highlight>
                  <a:scrgbClr r="0" g="0" b="0">
                    <a:alpha val="0"/>
                  </a:scrgbClr>
                </a:highlight>
                <a:ea typeface="Microsoft YaHei" pitchFamily="2"/>
              </a:rPr>
              <a:t>África</a:t>
            </a:r>
            <a:r>
              <a:rPr lang="en-US" sz="2800" dirty="0">
                <a:solidFill>
                  <a:srgbClr val="595959"/>
                </a:solidFill>
                <a:highlight>
                  <a:scrgbClr r="0" g="0" b="0">
                    <a:alpha val="0"/>
                  </a:scrgbClr>
                </a:highlight>
                <a:ea typeface="Microsoft YaHei" pitchFamily="2"/>
              </a:rPr>
              <a:t> e </a:t>
            </a:r>
            <a:r>
              <a:rPr lang="en-US" sz="2800" dirty="0" err="1">
                <a:solidFill>
                  <a:srgbClr val="595959"/>
                </a:solidFill>
                <a:highlight>
                  <a:scrgbClr r="0" g="0" b="0">
                    <a:alpha val="0"/>
                  </a:scrgbClr>
                </a:highlight>
                <a:ea typeface="Microsoft YaHei" pitchFamily="2"/>
              </a:rPr>
              <a:t>Brasil</a:t>
            </a:r>
            <a:r>
              <a:rPr lang="en-US" sz="2800" dirty="0">
                <a:solidFill>
                  <a:srgbClr val="595959"/>
                </a:solidFill>
                <a:highlight>
                  <a:scrgbClr r="0" g="0" b="0">
                    <a:alpha val="0"/>
                  </a:scrgbClr>
                </a:highlight>
                <a:ea typeface="Microsoft YaHei" pitchFamily="2"/>
              </a:rPr>
              <a:t>)</a:t>
            </a:r>
          </a:p>
          <a:p>
            <a:pPr marL="0" lvl="0" indent="0">
              <a:buNone/>
            </a:pPr>
            <a:r>
              <a:rPr lang="en-US" sz="2800" dirty="0" err="1">
                <a:solidFill>
                  <a:srgbClr val="595959"/>
                </a:solidFill>
                <a:highlight>
                  <a:scrgbClr r="0" g="0" b="0">
                    <a:alpha val="0"/>
                  </a:scrgbClr>
                </a:highlight>
                <a:ea typeface="Microsoft YaHei" pitchFamily="2"/>
              </a:rPr>
              <a:t>Setor</a:t>
            </a:r>
            <a:r>
              <a:rPr lang="en-US" sz="2800" dirty="0">
                <a:solidFill>
                  <a:srgbClr val="595959"/>
                </a:solidFill>
                <a:highlight>
                  <a:scrgbClr r="0" g="0" b="0">
                    <a:alpha val="0"/>
                  </a:scrgbClr>
                </a:highlight>
                <a:ea typeface="Microsoft YaHei" pitchFamily="2"/>
              </a:rPr>
              <a:t> </a:t>
            </a:r>
            <a:r>
              <a:rPr lang="en-US" sz="2800" dirty="0" err="1">
                <a:solidFill>
                  <a:srgbClr val="595959"/>
                </a:solidFill>
                <a:highlight>
                  <a:scrgbClr r="0" g="0" b="0">
                    <a:alpha val="0"/>
                  </a:scrgbClr>
                </a:highlight>
                <a:ea typeface="Microsoft YaHei" pitchFamily="2"/>
              </a:rPr>
              <a:t>público</a:t>
            </a:r>
            <a:r>
              <a:rPr lang="en-US" sz="2800" dirty="0">
                <a:solidFill>
                  <a:srgbClr val="595959"/>
                </a:solidFill>
                <a:highlight>
                  <a:scrgbClr r="0" g="0" b="0">
                    <a:alpha val="0"/>
                  </a:scrgbClr>
                </a:highlight>
                <a:ea typeface="Microsoft YaHei" pitchFamily="2"/>
              </a:rPr>
              <a:t> e </a:t>
            </a:r>
            <a:r>
              <a:rPr lang="en-US" sz="2800" dirty="0" err="1">
                <a:solidFill>
                  <a:srgbClr val="595959"/>
                </a:solidFill>
                <a:highlight>
                  <a:scrgbClr r="0" g="0" b="0">
                    <a:alpha val="0"/>
                  </a:scrgbClr>
                </a:highlight>
                <a:ea typeface="Microsoft YaHei" pitchFamily="2"/>
              </a:rPr>
              <a:t>privado</a:t>
            </a:r>
            <a:endParaRPr lang="en-US" sz="2800" dirty="0">
              <a:solidFill>
                <a:srgbClr val="595959"/>
              </a:solidFill>
              <a:highlight>
                <a:scrgbClr r="0" g="0" b="0">
                  <a:alpha val="0"/>
                </a:scrgbClr>
              </a:highlight>
              <a:ea typeface="Microsoft YaHei" pitchFamily="2"/>
            </a:endParaRPr>
          </a:p>
          <a:p>
            <a:pPr marL="0" lvl="0" indent="0">
              <a:buNone/>
            </a:pPr>
            <a:r>
              <a:rPr lang="en-US" sz="2800" dirty="0" err="1">
                <a:solidFill>
                  <a:srgbClr val="595959"/>
                </a:solidFill>
                <a:highlight>
                  <a:scrgbClr r="0" g="0" b="0">
                    <a:alpha val="0"/>
                  </a:scrgbClr>
                </a:highlight>
                <a:ea typeface="Microsoft YaHei" pitchFamily="2"/>
              </a:rPr>
              <a:t>Melhorar</a:t>
            </a:r>
            <a:r>
              <a:rPr lang="en-US" sz="2800" dirty="0">
                <a:solidFill>
                  <a:srgbClr val="595959"/>
                </a:solidFill>
                <a:highlight>
                  <a:scrgbClr r="0" g="0" b="0">
                    <a:alpha val="0"/>
                  </a:scrgbClr>
                </a:highlight>
                <a:ea typeface="Microsoft YaHei" pitchFamily="2"/>
              </a:rPr>
              <a:t> a </a:t>
            </a:r>
            <a:r>
              <a:rPr lang="en-US" sz="2800" dirty="0" err="1">
                <a:solidFill>
                  <a:srgbClr val="595959"/>
                </a:solidFill>
                <a:highlight>
                  <a:scrgbClr r="0" g="0" b="0">
                    <a:alpha val="0"/>
                  </a:scrgbClr>
                </a:highlight>
                <a:ea typeface="Microsoft YaHei" pitchFamily="2"/>
              </a:rPr>
              <a:t>equidade</a:t>
            </a:r>
            <a:r>
              <a:rPr lang="en-US" sz="2800" dirty="0">
                <a:solidFill>
                  <a:srgbClr val="595959"/>
                </a:solidFill>
                <a:highlight>
                  <a:scrgbClr r="0" g="0" b="0">
                    <a:alpha val="0"/>
                  </a:scrgbClr>
                </a:highlight>
                <a:ea typeface="Microsoft YaHei" pitchFamily="2"/>
              </a:rPr>
              <a:t> no </a:t>
            </a:r>
            <a:r>
              <a:rPr lang="en-US" sz="2800" dirty="0" err="1">
                <a:solidFill>
                  <a:srgbClr val="595959"/>
                </a:solidFill>
                <a:highlight>
                  <a:scrgbClr r="0" g="0" b="0">
                    <a:alpha val="0"/>
                  </a:scrgbClr>
                </a:highlight>
                <a:ea typeface="Microsoft YaHei" pitchFamily="2"/>
              </a:rPr>
              <a:t>acesso</a:t>
            </a:r>
            <a:r>
              <a:rPr lang="en-US" sz="2800" dirty="0">
                <a:solidFill>
                  <a:srgbClr val="595959"/>
                </a:solidFill>
                <a:highlight>
                  <a:scrgbClr r="0" g="0" b="0">
                    <a:alpha val="0"/>
                  </a:scrgbClr>
                </a:highlight>
                <a:ea typeface="Microsoft YaHei" pitchFamily="2"/>
              </a:rPr>
              <a:t> </a:t>
            </a:r>
            <a:r>
              <a:rPr lang="en-US" sz="2800" dirty="0" err="1">
                <a:solidFill>
                  <a:srgbClr val="595959"/>
                </a:solidFill>
                <a:highlight>
                  <a:scrgbClr r="0" g="0" b="0">
                    <a:alpha val="0"/>
                  </a:scrgbClr>
                </a:highlight>
                <a:ea typeface="Microsoft YaHei" pitchFamily="2"/>
              </a:rPr>
              <a:t>aos</a:t>
            </a:r>
            <a:r>
              <a:rPr lang="en-US" sz="2800" dirty="0">
                <a:solidFill>
                  <a:srgbClr val="595959"/>
                </a:solidFill>
                <a:highlight>
                  <a:scrgbClr r="0" g="0" b="0">
                    <a:alpha val="0"/>
                  </a:scrgbClr>
                </a:highlight>
                <a:ea typeface="Microsoft YaHei" pitchFamily="2"/>
              </a:rPr>
              <a:t> </a:t>
            </a:r>
            <a:r>
              <a:rPr lang="en-US" sz="2800" dirty="0" err="1">
                <a:solidFill>
                  <a:srgbClr val="595959"/>
                </a:solidFill>
                <a:highlight>
                  <a:scrgbClr r="0" g="0" b="0">
                    <a:alpha val="0"/>
                  </a:scrgbClr>
                </a:highlight>
                <a:ea typeface="Microsoft YaHei" pitchFamily="2"/>
              </a:rPr>
              <a:t>recursos</a:t>
            </a:r>
            <a:r>
              <a:rPr lang="en-US" sz="2800" dirty="0">
                <a:solidFill>
                  <a:srgbClr val="595959"/>
                </a:solidFill>
                <a:highlight>
                  <a:scrgbClr r="0" g="0" b="0">
                    <a:alpha val="0"/>
                  </a:scrgbClr>
                </a:highlight>
                <a:ea typeface="Microsoft YaHei" pitchFamily="2"/>
              </a:rPr>
              <a:t> </a:t>
            </a:r>
            <a:r>
              <a:rPr lang="en-US" sz="2800" dirty="0" err="1">
                <a:solidFill>
                  <a:srgbClr val="595959"/>
                </a:solidFill>
                <a:highlight>
                  <a:scrgbClr r="0" g="0" b="0">
                    <a:alpha val="0"/>
                  </a:scrgbClr>
                </a:highlight>
                <a:ea typeface="Microsoft YaHei" pitchFamily="2"/>
              </a:rPr>
              <a:t>naturais</a:t>
            </a:r>
            <a:endParaRPr lang="en-US" sz="2800" dirty="0">
              <a:solidFill>
                <a:srgbClr val="595959"/>
              </a:solidFill>
              <a:highlight>
                <a:scrgbClr r="0" g="0" b="0">
                  <a:alpha val="0"/>
                </a:scrgbClr>
              </a:highlight>
              <a:ea typeface="Microsoft YaHei" pitchFamily="2"/>
            </a:endParaRPr>
          </a:p>
          <a:p>
            <a:endParaRPr lang="en-GB" dirty="0" smtClean="0"/>
          </a:p>
          <a:p>
            <a:endParaRPr lang="it-IT" dirty="0"/>
          </a:p>
          <a:p>
            <a:endParaRPr lang="it-IT" dirty="0"/>
          </a:p>
        </p:txBody>
      </p:sp>
    </p:spTree>
    <p:extLst>
      <p:ext uri="{BB962C8B-B14F-4D97-AF65-F5344CB8AC3E}">
        <p14:creationId xmlns:p14="http://schemas.microsoft.com/office/powerpoint/2010/main" val="3641850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pc="201" dirty="0" err="1">
                <a:solidFill>
                  <a:srgbClr val="2A1A00"/>
                </a:solidFill>
                <a:highlight>
                  <a:scrgbClr r="0" g="0" b="0">
                    <a:alpha val="0"/>
                  </a:scrgbClr>
                </a:highlight>
                <a:ea typeface="Microsoft YaHei" pitchFamily="2"/>
              </a:rPr>
              <a:t>Energia</a:t>
            </a:r>
            <a:endParaRPr lang="it-IT" dirty="0"/>
          </a:p>
        </p:txBody>
      </p:sp>
      <p:sp>
        <p:nvSpPr>
          <p:cNvPr id="3" name="Segnaposto contenuto 2"/>
          <p:cNvSpPr>
            <a:spLocks noGrp="1"/>
          </p:cNvSpPr>
          <p:nvPr>
            <p:ph idx="1"/>
          </p:nvPr>
        </p:nvSpPr>
        <p:spPr/>
        <p:txBody>
          <a:bodyPr>
            <a:noAutofit/>
          </a:bodyPr>
          <a:lstStyle/>
          <a:p>
            <a:pPr lvl="0">
              <a:buSzPct val="45000"/>
              <a:buFont typeface="StarSymbol"/>
              <a:buChar char="●"/>
            </a:pPr>
            <a:r>
              <a:rPr lang="pt-BR" sz="2400" dirty="0"/>
              <a:t>Sempre novas formas de usar energia na história humana</a:t>
            </a:r>
          </a:p>
          <a:p>
            <a:pPr lvl="0">
              <a:buSzPct val="45000"/>
              <a:buFont typeface="StarSymbol"/>
              <a:buChar char="●"/>
            </a:pPr>
            <a:r>
              <a:rPr lang="pt-BR" sz="2400" dirty="0"/>
              <a:t>Aproveitamento tecnológico das fontes de energia</a:t>
            </a:r>
          </a:p>
          <a:p>
            <a:pPr lvl="0">
              <a:buSzPct val="45000"/>
              <a:buFont typeface="StarSymbol"/>
              <a:buChar char="●"/>
            </a:pPr>
            <a:r>
              <a:rPr lang="pt-BR" sz="2400" dirty="0"/>
              <a:t>Revoluções industriais</a:t>
            </a:r>
          </a:p>
          <a:p>
            <a:pPr lvl="0">
              <a:buSzPct val="45000"/>
              <a:buFont typeface="StarSymbol"/>
              <a:buChar char="●"/>
            </a:pPr>
            <a:r>
              <a:rPr lang="pt-BR" sz="2400" dirty="0"/>
              <a:t>3 bilhões sem acesso a combustíveis modernos ou tecnologias para cozinhar / aquecer</a:t>
            </a:r>
          </a:p>
          <a:p>
            <a:pPr lvl="0">
              <a:buSzPct val="45000"/>
              <a:buFont typeface="StarSymbol"/>
              <a:buChar char="●"/>
            </a:pPr>
            <a:r>
              <a:rPr lang="pt-BR" sz="2400" dirty="0"/>
              <a:t>1,4 bilhões de pessoas sem acesso à eletricidade</a:t>
            </a:r>
          </a:p>
          <a:p>
            <a:pPr lvl="0">
              <a:buSzPct val="45000"/>
              <a:buFont typeface="StarSymbol"/>
              <a:buChar char="●"/>
            </a:pPr>
            <a:r>
              <a:rPr lang="pt-BR" sz="2400" dirty="0"/>
              <a:t>Acesso à energia sempre em contextos ambientais, e.g. desmatamento</a:t>
            </a:r>
          </a:p>
          <a:p>
            <a:endParaRPr lang="it-IT" sz="2400" dirty="0"/>
          </a:p>
        </p:txBody>
      </p:sp>
      <p:pic>
        <p:nvPicPr>
          <p:cNvPr id="5" name="Immagine 4">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428469" y="0"/>
            <a:ext cx="3484521" cy="1928553"/>
          </a:xfrm>
          <a:prstGeom prst="rect">
            <a:avLst/>
          </a:prstGeom>
          <a:noFill/>
          <a:ln>
            <a:noFill/>
          </a:ln>
        </p:spPr>
      </p:pic>
    </p:spTree>
    <p:extLst>
      <p:ext uri="{BB962C8B-B14F-4D97-AF65-F5344CB8AC3E}">
        <p14:creationId xmlns:p14="http://schemas.microsoft.com/office/powerpoint/2010/main" val="14178544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pt-BR" b="1" dirty="0" smtClean="0"/>
              <a:t>Os desafios do futuro</a:t>
            </a:r>
            <a:endParaRPr lang="it-IT" dirty="0"/>
          </a:p>
        </p:txBody>
      </p:sp>
      <p:sp>
        <p:nvSpPr>
          <p:cNvPr id="3" name="Segnaposto contenuto 2"/>
          <p:cNvSpPr>
            <a:spLocks noGrp="1"/>
          </p:cNvSpPr>
          <p:nvPr>
            <p:ph idx="1"/>
          </p:nvPr>
        </p:nvSpPr>
        <p:spPr>
          <a:xfrm>
            <a:off x="1426027" y="1874517"/>
            <a:ext cx="10515600" cy="4351338"/>
          </a:xfrm>
        </p:spPr>
        <p:txBody>
          <a:bodyPr>
            <a:normAutofit fontScale="92500"/>
          </a:bodyPr>
          <a:lstStyle/>
          <a:p>
            <a:pPr marL="0" lvl="0" indent="0">
              <a:buNone/>
            </a:pPr>
            <a:r>
              <a:rPr lang="en-US" sz="2800" dirty="0" err="1">
                <a:solidFill>
                  <a:srgbClr val="595959"/>
                </a:solidFill>
                <a:highlight>
                  <a:scrgbClr r="0" g="0" b="0">
                    <a:alpha val="0"/>
                  </a:scrgbClr>
                </a:highlight>
                <a:ea typeface="Microsoft YaHei" pitchFamily="2"/>
              </a:rPr>
              <a:t>Abandonar</a:t>
            </a:r>
            <a:r>
              <a:rPr lang="en-US" sz="2800" dirty="0">
                <a:solidFill>
                  <a:srgbClr val="595959"/>
                </a:solidFill>
                <a:highlight>
                  <a:scrgbClr r="0" g="0" b="0">
                    <a:alpha val="0"/>
                  </a:scrgbClr>
                </a:highlight>
                <a:ea typeface="Microsoft YaHei" pitchFamily="2"/>
              </a:rPr>
              <a:t> “</a:t>
            </a:r>
            <a:r>
              <a:rPr lang="en-US" sz="2800" dirty="0" err="1">
                <a:solidFill>
                  <a:srgbClr val="595959"/>
                </a:solidFill>
                <a:highlight>
                  <a:scrgbClr r="0" g="0" b="0">
                    <a:alpha val="0"/>
                  </a:scrgbClr>
                </a:highlight>
                <a:ea typeface="Microsoft YaHei" pitchFamily="2"/>
              </a:rPr>
              <a:t>pensamento</a:t>
            </a:r>
            <a:r>
              <a:rPr lang="en-US" sz="2800" dirty="0">
                <a:solidFill>
                  <a:srgbClr val="595959"/>
                </a:solidFill>
                <a:highlight>
                  <a:scrgbClr r="0" g="0" b="0">
                    <a:alpha val="0"/>
                  </a:scrgbClr>
                </a:highlight>
                <a:ea typeface="Microsoft YaHei" pitchFamily="2"/>
              </a:rPr>
              <a:t> silo” e </a:t>
            </a:r>
            <a:r>
              <a:rPr lang="en-US" sz="2800" dirty="0" err="1">
                <a:solidFill>
                  <a:srgbClr val="595959"/>
                </a:solidFill>
                <a:highlight>
                  <a:scrgbClr r="0" g="0" b="0">
                    <a:alpha val="0"/>
                  </a:scrgbClr>
                </a:highlight>
                <a:ea typeface="Microsoft YaHei" pitchFamily="2"/>
              </a:rPr>
              <a:t>interesses</a:t>
            </a:r>
            <a:r>
              <a:rPr lang="en-US" sz="2800" dirty="0">
                <a:solidFill>
                  <a:srgbClr val="595959"/>
                </a:solidFill>
                <a:highlight>
                  <a:scrgbClr r="0" g="0" b="0">
                    <a:alpha val="0"/>
                  </a:scrgbClr>
                </a:highlight>
                <a:ea typeface="Microsoft YaHei" pitchFamily="2"/>
              </a:rPr>
              <a:t> </a:t>
            </a:r>
            <a:r>
              <a:rPr lang="en-US" sz="2800" dirty="0" err="1">
                <a:solidFill>
                  <a:srgbClr val="595959"/>
                </a:solidFill>
                <a:highlight>
                  <a:scrgbClr r="0" g="0" b="0">
                    <a:alpha val="0"/>
                  </a:scrgbClr>
                </a:highlight>
                <a:ea typeface="Microsoft YaHei" pitchFamily="2"/>
              </a:rPr>
              <a:t>criados</a:t>
            </a:r>
            <a:r>
              <a:rPr lang="en-US" sz="2800" dirty="0">
                <a:solidFill>
                  <a:srgbClr val="595959"/>
                </a:solidFill>
                <a:highlight>
                  <a:scrgbClr r="0" g="0" b="0">
                    <a:alpha val="0"/>
                  </a:scrgbClr>
                </a:highlight>
                <a:ea typeface="Microsoft YaHei" pitchFamily="2"/>
              </a:rPr>
              <a:t> e </a:t>
            </a:r>
            <a:r>
              <a:rPr lang="en-US" sz="2800" dirty="0" err="1">
                <a:solidFill>
                  <a:srgbClr val="595959"/>
                </a:solidFill>
                <a:highlight>
                  <a:scrgbClr r="0" g="0" b="0">
                    <a:alpha val="0"/>
                  </a:scrgbClr>
                </a:highlight>
                <a:ea typeface="Microsoft YaHei" pitchFamily="2"/>
              </a:rPr>
              <a:t>promova</a:t>
            </a:r>
            <a:r>
              <a:rPr lang="en-US" sz="2800" dirty="0">
                <a:solidFill>
                  <a:srgbClr val="595959"/>
                </a:solidFill>
                <a:highlight>
                  <a:scrgbClr r="0" g="0" b="0">
                    <a:alpha val="0"/>
                  </a:scrgbClr>
                </a:highlight>
                <a:ea typeface="Microsoft YaHei" pitchFamily="2"/>
              </a:rPr>
              <a:t> a </a:t>
            </a:r>
            <a:r>
              <a:rPr lang="en-US" sz="2800" dirty="0" err="1">
                <a:solidFill>
                  <a:srgbClr val="595959"/>
                </a:solidFill>
                <a:highlight>
                  <a:scrgbClr r="0" g="0" b="0">
                    <a:alpha val="0"/>
                  </a:scrgbClr>
                </a:highlight>
                <a:ea typeface="Microsoft YaHei" pitchFamily="2"/>
              </a:rPr>
              <a:t>colaboração</a:t>
            </a:r>
            <a:endParaRPr lang="en-US" sz="2800" dirty="0">
              <a:solidFill>
                <a:srgbClr val="595959"/>
              </a:solidFill>
              <a:highlight>
                <a:scrgbClr r="0" g="0" b="0">
                  <a:alpha val="0"/>
                </a:scrgbClr>
              </a:highlight>
              <a:ea typeface="Microsoft YaHei" pitchFamily="2"/>
            </a:endParaRPr>
          </a:p>
          <a:p>
            <a:pPr marL="0" lvl="0" indent="0">
              <a:buNone/>
            </a:pPr>
            <a:r>
              <a:rPr lang="en-US" sz="2800" dirty="0">
                <a:solidFill>
                  <a:srgbClr val="595959"/>
                </a:solidFill>
                <a:highlight>
                  <a:scrgbClr r="0" g="0" b="0">
                    <a:alpha val="0"/>
                  </a:scrgbClr>
                </a:highlight>
                <a:ea typeface="Microsoft YaHei" pitchFamily="2"/>
              </a:rPr>
              <a:t>SDG: base para </a:t>
            </a:r>
            <a:r>
              <a:rPr lang="en-US" sz="2800" dirty="0" err="1">
                <a:solidFill>
                  <a:srgbClr val="595959"/>
                </a:solidFill>
                <a:highlight>
                  <a:scrgbClr r="0" g="0" b="0">
                    <a:alpha val="0"/>
                  </a:scrgbClr>
                </a:highlight>
                <a:ea typeface="Microsoft YaHei" pitchFamily="2"/>
              </a:rPr>
              <a:t>implementar</a:t>
            </a:r>
            <a:r>
              <a:rPr lang="en-US" sz="2800" dirty="0">
                <a:solidFill>
                  <a:srgbClr val="595959"/>
                </a:solidFill>
                <a:highlight>
                  <a:scrgbClr r="0" g="0" b="0">
                    <a:alpha val="0"/>
                  </a:scrgbClr>
                </a:highlight>
                <a:ea typeface="Microsoft YaHei" pitchFamily="2"/>
              </a:rPr>
              <a:t> o nexus </a:t>
            </a:r>
            <a:r>
              <a:rPr lang="en-US" sz="2800" dirty="0" err="1">
                <a:solidFill>
                  <a:srgbClr val="595959"/>
                </a:solidFill>
                <a:highlight>
                  <a:scrgbClr r="0" g="0" b="0">
                    <a:alpha val="0"/>
                  </a:scrgbClr>
                </a:highlight>
                <a:ea typeface="Microsoft YaHei" pitchFamily="2"/>
              </a:rPr>
              <a:t>pensando</a:t>
            </a:r>
            <a:r>
              <a:rPr lang="en-US" sz="2800" dirty="0">
                <a:solidFill>
                  <a:srgbClr val="595959"/>
                </a:solidFill>
                <a:highlight>
                  <a:scrgbClr r="0" g="0" b="0">
                    <a:alpha val="0"/>
                  </a:scrgbClr>
                </a:highlight>
                <a:ea typeface="Microsoft YaHei" pitchFamily="2"/>
              </a:rPr>
              <a:t> </a:t>
            </a:r>
            <a:r>
              <a:rPr lang="en-US" sz="2800" dirty="0" err="1">
                <a:solidFill>
                  <a:srgbClr val="595959"/>
                </a:solidFill>
                <a:highlight>
                  <a:scrgbClr r="0" g="0" b="0">
                    <a:alpha val="0"/>
                  </a:scrgbClr>
                </a:highlight>
                <a:ea typeface="Microsoft YaHei" pitchFamily="2"/>
              </a:rPr>
              <a:t>em</a:t>
            </a:r>
            <a:r>
              <a:rPr lang="en-US" sz="2800" dirty="0">
                <a:solidFill>
                  <a:srgbClr val="595959"/>
                </a:solidFill>
                <a:highlight>
                  <a:scrgbClr r="0" g="0" b="0">
                    <a:alpha val="0"/>
                  </a:scrgbClr>
                </a:highlight>
                <a:ea typeface="Microsoft YaHei" pitchFamily="2"/>
              </a:rPr>
              <a:t> </a:t>
            </a:r>
            <a:r>
              <a:rPr lang="en-US" sz="2800" dirty="0" err="1">
                <a:solidFill>
                  <a:srgbClr val="595959"/>
                </a:solidFill>
                <a:highlight>
                  <a:scrgbClr r="0" g="0" b="0">
                    <a:alpha val="0"/>
                  </a:scrgbClr>
                </a:highlight>
                <a:ea typeface="Microsoft YaHei" pitchFamily="2"/>
              </a:rPr>
              <a:t>nível</a:t>
            </a:r>
            <a:r>
              <a:rPr lang="en-US" sz="2800" dirty="0">
                <a:solidFill>
                  <a:srgbClr val="595959"/>
                </a:solidFill>
                <a:highlight>
                  <a:scrgbClr r="0" g="0" b="0">
                    <a:alpha val="0"/>
                  </a:scrgbClr>
                </a:highlight>
                <a:ea typeface="Microsoft YaHei" pitchFamily="2"/>
              </a:rPr>
              <a:t> </a:t>
            </a:r>
            <a:r>
              <a:rPr lang="en-US" sz="2800" dirty="0" err="1">
                <a:solidFill>
                  <a:srgbClr val="595959"/>
                </a:solidFill>
                <a:highlight>
                  <a:scrgbClr r="0" g="0" b="0">
                    <a:alpha val="0"/>
                  </a:scrgbClr>
                </a:highlight>
                <a:ea typeface="Microsoft YaHei" pitchFamily="2"/>
              </a:rPr>
              <a:t>internacional</a:t>
            </a:r>
            <a:endParaRPr lang="en-US" sz="2800" dirty="0">
              <a:solidFill>
                <a:srgbClr val="595959"/>
              </a:solidFill>
              <a:highlight>
                <a:scrgbClr r="0" g="0" b="0">
                  <a:alpha val="0"/>
                </a:scrgbClr>
              </a:highlight>
              <a:ea typeface="Microsoft YaHei" pitchFamily="2"/>
            </a:endParaRPr>
          </a:p>
          <a:p>
            <a:pPr marL="0" lvl="0" indent="0">
              <a:buNone/>
            </a:pPr>
            <a:r>
              <a:rPr lang="en-US" sz="2800" dirty="0" err="1">
                <a:solidFill>
                  <a:srgbClr val="595959"/>
                </a:solidFill>
                <a:highlight>
                  <a:scrgbClr r="0" g="0" b="0">
                    <a:alpha val="0"/>
                  </a:scrgbClr>
                </a:highlight>
                <a:ea typeface="Microsoft YaHei" pitchFamily="2"/>
              </a:rPr>
              <a:t>Reduzir</a:t>
            </a:r>
            <a:r>
              <a:rPr lang="en-US" sz="2800" dirty="0">
                <a:solidFill>
                  <a:srgbClr val="595959"/>
                </a:solidFill>
                <a:highlight>
                  <a:scrgbClr r="0" g="0" b="0">
                    <a:alpha val="0"/>
                  </a:scrgbClr>
                </a:highlight>
                <a:ea typeface="Microsoft YaHei" pitchFamily="2"/>
              </a:rPr>
              <a:t> </a:t>
            </a:r>
            <a:r>
              <a:rPr lang="en-US" sz="2800" dirty="0" err="1">
                <a:solidFill>
                  <a:srgbClr val="595959"/>
                </a:solidFill>
                <a:highlight>
                  <a:scrgbClr r="0" g="0" b="0">
                    <a:alpha val="0"/>
                  </a:scrgbClr>
                </a:highlight>
                <a:ea typeface="Microsoft YaHei" pitchFamily="2"/>
              </a:rPr>
              <a:t>os</a:t>
            </a:r>
            <a:r>
              <a:rPr lang="en-US" sz="2800" dirty="0">
                <a:solidFill>
                  <a:srgbClr val="595959"/>
                </a:solidFill>
                <a:highlight>
                  <a:scrgbClr r="0" g="0" b="0">
                    <a:alpha val="0"/>
                  </a:scrgbClr>
                </a:highlight>
                <a:ea typeface="Microsoft YaHei" pitchFamily="2"/>
              </a:rPr>
              <a:t> </a:t>
            </a:r>
            <a:r>
              <a:rPr lang="en-US" sz="2800" dirty="0" err="1">
                <a:solidFill>
                  <a:srgbClr val="595959"/>
                </a:solidFill>
                <a:highlight>
                  <a:scrgbClr r="0" g="0" b="0">
                    <a:alpha val="0"/>
                  </a:scrgbClr>
                </a:highlight>
                <a:ea typeface="Microsoft YaHei" pitchFamily="2"/>
              </a:rPr>
              <a:t>subsídios</a:t>
            </a:r>
            <a:r>
              <a:rPr lang="en-US" sz="2800" dirty="0">
                <a:solidFill>
                  <a:srgbClr val="595959"/>
                </a:solidFill>
                <a:highlight>
                  <a:scrgbClr r="0" g="0" b="0">
                    <a:alpha val="0"/>
                  </a:scrgbClr>
                </a:highlight>
                <a:ea typeface="Microsoft YaHei" pitchFamily="2"/>
              </a:rPr>
              <a:t> </a:t>
            </a:r>
            <a:r>
              <a:rPr lang="en-US" sz="2800" dirty="0" err="1">
                <a:solidFill>
                  <a:srgbClr val="595959"/>
                </a:solidFill>
                <a:highlight>
                  <a:scrgbClr r="0" g="0" b="0">
                    <a:alpha val="0"/>
                  </a:scrgbClr>
                </a:highlight>
                <a:ea typeface="Microsoft YaHei" pitchFamily="2"/>
              </a:rPr>
              <a:t>distorcionistas</a:t>
            </a:r>
            <a:endParaRPr lang="en-US" sz="2800" dirty="0">
              <a:solidFill>
                <a:srgbClr val="595959"/>
              </a:solidFill>
              <a:highlight>
                <a:scrgbClr r="0" g="0" b="0">
                  <a:alpha val="0"/>
                </a:scrgbClr>
              </a:highlight>
              <a:ea typeface="Microsoft YaHei" pitchFamily="2"/>
            </a:endParaRPr>
          </a:p>
          <a:p>
            <a:pPr marL="0" lvl="0" indent="0">
              <a:buNone/>
            </a:pPr>
            <a:r>
              <a:rPr lang="en-US" sz="2800" dirty="0" err="1">
                <a:solidFill>
                  <a:srgbClr val="595959"/>
                </a:solidFill>
                <a:highlight>
                  <a:scrgbClr r="0" g="0" b="0">
                    <a:alpha val="0"/>
                  </a:scrgbClr>
                </a:highlight>
                <a:ea typeface="Microsoft YaHei" pitchFamily="2"/>
              </a:rPr>
              <a:t>Otimizar</a:t>
            </a:r>
            <a:r>
              <a:rPr lang="en-US" sz="2800" dirty="0">
                <a:solidFill>
                  <a:srgbClr val="595959"/>
                </a:solidFill>
                <a:highlight>
                  <a:scrgbClr r="0" g="0" b="0">
                    <a:alpha val="0"/>
                  </a:scrgbClr>
                </a:highlight>
                <a:ea typeface="Microsoft YaHei" pitchFamily="2"/>
              </a:rPr>
              <a:t> as </a:t>
            </a:r>
            <a:r>
              <a:rPr lang="en-US" sz="2800" dirty="0" err="1">
                <a:solidFill>
                  <a:srgbClr val="595959"/>
                </a:solidFill>
                <a:highlight>
                  <a:scrgbClr r="0" g="0" b="0">
                    <a:alpha val="0"/>
                  </a:scrgbClr>
                </a:highlight>
                <a:ea typeface="Microsoft YaHei" pitchFamily="2"/>
              </a:rPr>
              <a:t>soluções</a:t>
            </a:r>
            <a:r>
              <a:rPr lang="en-US" sz="2800" dirty="0">
                <a:solidFill>
                  <a:srgbClr val="595959"/>
                </a:solidFill>
                <a:highlight>
                  <a:scrgbClr r="0" g="0" b="0">
                    <a:alpha val="0"/>
                  </a:scrgbClr>
                </a:highlight>
                <a:ea typeface="Microsoft YaHei" pitchFamily="2"/>
              </a:rPr>
              <a:t> de </a:t>
            </a:r>
            <a:r>
              <a:rPr lang="en-US" sz="2800" dirty="0" err="1">
                <a:solidFill>
                  <a:srgbClr val="595959"/>
                </a:solidFill>
                <a:highlight>
                  <a:scrgbClr r="0" g="0" b="0">
                    <a:alpha val="0"/>
                  </a:scrgbClr>
                </a:highlight>
                <a:ea typeface="Microsoft YaHei" pitchFamily="2"/>
              </a:rPr>
              <a:t>mercado</a:t>
            </a:r>
            <a:r>
              <a:rPr lang="en-US" sz="2800" dirty="0">
                <a:solidFill>
                  <a:srgbClr val="595959"/>
                </a:solidFill>
                <a:highlight>
                  <a:scrgbClr r="0" g="0" b="0">
                    <a:alpha val="0"/>
                  </a:scrgbClr>
                </a:highlight>
                <a:ea typeface="Microsoft YaHei" pitchFamily="2"/>
              </a:rPr>
              <a:t> e </a:t>
            </a:r>
            <a:r>
              <a:rPr lang="en-US" sz="2800" dirty="0" err="1">
                <a:solidFill>
                  <a:srgbClr val="595959"/>
                </a:solidFill>
                <a:highlight>
                  <a:scrgbClr r="0" g="0" b="0">
                    <a:alpha val="0"/>
                  </a:scrgbClr>
                </a:highlight>
                <a:ea typeface="Microsoft YaHei" pitchFamily="2"/>
              </a:rPr>
              <a:t>comércio</a:t>
            </a:r>
            <a:r>
              <a:rPr lang="en-US" sz="2800" dirty="0">
                <a:solidFill>
                  <a:srgbClr val="595959"/>
                </a:solidFill>
                <a:highlight>
                  <a:scrgbClr r="0" g="0" b="0">
                    <a:alpha val="0"/>
                  </a:scrgbClr>
                </a:highlight>
                <a:ea typeface="Microsoft YaHei" pitchFamily="2"/>
              </a:rPr>
              <a:t>:  </a:t>
            </a:r>
          </a:p>
          <a:p>
            <a:pPr marL="0" lvl="0" indent="0">
              <a:buNone/>
            </a:pPr>
            <a:r>
              <a:rPr lang="en-US" sz="2800" dirty="0">
                <a:solidFill>
                  <a:srgbClr val="595959"/>
                </a:solidFill>
                <a:highlight>
                  <a:scrgbClr r="0" g="0" b="0">
                    <a:alpha val="0"/>
                  </a:scrgbClr>
                </a:highlight>
                <a:ea typeface="Microsoft YaHei" pitchFamily="2"/>
              </a:rPr>
              <a:t>→ </a:t>
            </a:r>
            <a:r>
              <a:rPr lang="en-US" sz="2800" dirty="0" err="1">
                <a:solidFill>
                  <a:srgbClr val="595959"/>
                </a:solidFill>
                <a:highlight>
                  <a:scrgbClr r="0" g="0" b="0">
                    <a:alpha val="0"/>
                  </a:scrgbClr>
                </a:highlight>
                <a:ea typeface="Microsoft YaHei" pitchFamily="2"/>
              </a:rPr>
              <a:t>mercados</a:t>
            </a:r>
            <a:r>
              <a:rPr lang="en-US" sz="2800" dirty="0">
                <a:solidFill>
                  <a:srgbClr val="595959"/>
                </a:solidFill>
                <a:highlight>
                  <a:scrgbClr r="0" g="0" b="0">
                    <a:alpha val="0"/>
                  </a:scrgbClr>
                </a:highlight>
                <a:ea typeface="Microsoft YaHei" pitchFamily="2"/>
              </a:rPr>
              <a:t> de </a:t>
            </a:r>
            <a:r>
              <a:rPr lang="en-US" sz="2800" dirty="0" err="1">
                <a:solidFill>
                  <a:srgbClr val="595959"/>
                </a:solidFill>
                <a:highlight>
                  <a:scrgbClr r="0" g="0" b="0">
                    <a:alpha val="0"/>
                  </a:scrgbClr>
                </a:highlight>
                <a:ea typeface="Microsoft YaHei" pitchFamily="2"/>
              </a:rPr>
              <a:t>água</a:t>
            </a:r>
            <a:r>
              <a:rPr lang="en-US" sz="2800" dirty="0">
                <a:solidFill>
                  <a:srgbClr val="595959"/>
                </a:solidFill>
                <a:highlight>
                  <a:scrgbClr r="0" g="0" b="0">
                    <a:alpha val="0"/>
                  </a:scrgbClr>
                </a:highlight>
                <a:ea typeface="Microsoft YaHei" pitchFamily="2"/>
              </a:rPr>
              <a:t> </a:t>
            </a:r>
            <a:r>
              <a:rPr lang="en-US" sz="2800" dirty="0" err="1">
                <a:solidFill>
                  <a:srgbClr val="595959"/>
                </a:solidFill>
                <a:highlight>
                  <a:scrgbClr r="0" g="0" b="0">
                    <a:alpha val="0"/>
                  </a:scrgbClr>
                </a:highlight>
                <a:ea typeface="Microsoft YaHei" pitchFamily="2"/>
              </a:rPr>
              <a:t>formais</a:t>
            </a:r>
            <a:r>
              <a:rPr lang="en-US" sz="2800" dirty="0">
                <a:solidFill>
                  <a:srgbClr val="595959"/>
                </a:solidFill>
                <a:highlight>
                  <a:scrgbClr r="0" g="0" b="0">
                    <a:alpha val="0"/>
                  </a:scrgbClr>
                </a:highlight>
                <a:ea typeface="Microsoft YaHei" pitchFamily="2"/>
              </a:rPr>
              <a:t> e </a:t>
            </a:r>
            <a:r>
              <a:rPr lang="en-US" sz="2800" dirty="0" err="1">
                <a:solidFill>
                  <a:srgbClr val="595959"/>
                </a:solidFill>
                <a:highlight>
                  <a:scrgbClr r="0" g="0" b="0">
                    <a:alpha val="0"/>
                  </a:scrgbClr>
                </a:highlight>
                <a:ea typeface="Microsoft YaHei" pitchFamily="2"/>
              </a:rPr>
              <a:t>informais</a:t>
            </a:r>
            <a:r>
              <a:rPr lang="en-US" sz="2800" dirty="0">
                <a:solidFill>
                  <a:srgbClr val="595959"/>
                </a:solidFill>
                <a:highlight>
                  <a:scrgbClr r="0" g="0" b="0">
                    <a:alpha val="0"/>
                  </a:scrgbClr>
                </a:highlight>
                <a:ea typeface="Microsoft YaHei" pitchFamily="2"/>
              </a:rPr>
              <a:t> se </a:t>
            </a:r>
            <a:r>
              <a:rPr lang="en-US" sz="2800" dirty="0" err="1">
                <a:solidFill>
                  <a:srgbClr val="595959"/>
                </a:solidFill>
                <a:highlight>
                  <a:scrgbClr r="0" g="0" b="0">
                    <a:alpha val="0"/>
                  </a:scrgbClr>
                </a:highlight>
                <a:ea typeface="Microsoft YaHei" pitchFamily="2"/>
              </a:rPr>
              <a:t>desenvolveram</a:t>
            </a:r>
            <a:r>
              <a:rPr lang="en-US" sz="2800" dirty="0">
                <a:solidFill>
                  <a:srgbClr val="595959"/>
                </a:solidFill>
                <a:highlight>
                  <a:scrgbClr r="0" g="0" b="0">
                    <a:alpha val="0"/>
                  </a:scrgbClr>
                </a:highlight>
                <a:ea typeface="Microsoft YaHei" pitchFamily="2"/>
              </a:rPr>
              <a:t> </a:t>
            </a:r>
            <a:r>
              <a:rPr lang="en-US" sz="2800" dirty="0" err="1">
                <a:solidFill>
                  <a:srgbClr val="595959"/>
                </a:solidFill>
                <a:highlight>
                  <a:scrgbClr r="0" g="0" b="0">
                    <a:alpha val="0"/>
                  </a:scrgbClr>
                </a:highlight>
                <a:ea typeface="Microsoft YaHei" pitchFamily="2"/>
              </a:rPr>
              <a:t>nos</a:t>
            </a:r>
            <a:r>
              <a:rPr lang="en-US" sz="2800" dirty="0">
                <a:solidFill>
                  <a:srgbClr val="595959"/>
                </a:solidFill>
                <a:highlight>
                  <a:scrgbClr r="0" g="0" b="0">
                    <a:alpha val="0"/>
                  </a:scrgbClr>
                </a:highlight>
                <a:ea typeface="Microsoft YaHei" pitchFamily="2"/>
              </a:rPr>
              <a:t> </a:t>
            </a:r>
            <a:r>
              <a:rPr lang="en-US" sz="2800" dirty="0" err="1">
                <a:solidFill>
                  <a:srgbClr val="595959"/>
                </a:solidFill>
                <a:highlight>
                  <a:scrgbClr r="0" g="0" b="0">
                    <a:alpha val="0"/>
                  </a:scrgbClr>
                </a:highlight>
                <a:ea typeface="Microsoft YaHei" pitchFamily="2"/>
              </a:rPr>
              <a:t>países</a:t>
            </a:r>
            <a:r>
              <a:rPr lang="en-US" sz="2800" dirty="0">
                <a:solidFill>
                  <a:srgbClr val="595959"/>
                </a:solidFill>
                <a:highlight>
                  <a:scrgbClr r="0" g="0" b="0">
                    <a:alpha val="0"/>
                  </a:scrgbClr>
                </a:highlight>
                <a:ea typeface="Microsoft YaHei" pitchFamily="2"/>
              </a:rPr>
              <a:t> </a:t>
            </a:r>
            <a:r>
              <a:rPr lang="en-US" sz="2800" dirty="0" err="1">
                <a:solidFill>
                  <a:srgbClr val="595959"/>
                </a:solidFill>
                <a:highlight>
                  <a:scrgbClr r="0" g="0" b="0">
                    <a:alpha val="0"/>
                  </a:scrgbClr>
                </a:highlight>
                <a:ea typeface="Microsoft YaHei" pitchFamily="2"/>
              </a:rPr>
              <a:t>dependentes</a:t>
            </a:r>
            <a:r>
              <a:rPr lang="en-US" sz="2800" dirty="0">
                <a:solidFill>
                  <a:srgbClr val="595959"/>
                </a:solidFill>
                <a:highlight>
                  <a:scrgbClr r="0" g="0" b="0">
                    <a:alpha val="0"/>
                  </a:scrgbClr>
                </a:highlight>
                <a:ea typeface="Microsoft YaHei" pitchFamily="2"/>
              </a:rPr>
              <a:t> da </a:t>
            </a:r>
            <a:r>
              <a:rPr lang="en-US" sz="2800" dirty="0" err="1">
                <a:solidFill>
                  <a:srgbClr val="595959"/>
                </a:solidFill>
                <a:highlight>
                  <a:scrgbClr r="0" g="0" b="0">
                    <a:alpha val="0"/>
                  </a:scrgbClr>
                </a:highlight>
                <a:ea typeface="Microsoft YaHei" pitchFamily="2"/>
              </a:rPr>
              <a:t>agricultura</a:t>
            </a:r>
            <a:endParaRPr lang="en-US" sz="2800" dirty="0">
              <a:solidFill>
                <a:srgbClr val="595959"/>
              </a:solidFill>
              <a:highlight>
                <a:scrgbClr r="0" g="0" b="0">
                  <a:alpha val="0"/>
                </a:scrgbClr>
              </a:highlight>
              <a:ea typeface="Microsoft YaHei" pitchFamily="2"/>
            </a:endParaRPr>
          </a:p>
          <a:p>
            <a:pPr marL="0" lvl="0" indent="0">
              <a:buNone/>
            </a:pPr>
            <a:r>
              <a:rPr lang="en-US" sz="2800" dirty="0">
                <a:solidFill>
                  <a:srgbClr val="595959"/>
                </a:solidFill>
                <a:highlight>
                  <a:scrgbClr r="0" g="0" b="0">
                    <a:alpha val="0"/>
                  </a:scrgbClr>
                </a:highlight>
                <a:ea typeface="Microsoft YaHei" pitchFamily="2"/>
              </a:rPr>
              <a:t>→ </a:t>
            </a:r>
            <a:r>
              <a:rPr lang="en-US" sz="2800" dirty="0" err="1">
                <a:solidFill>
                  <a:srgbClr val="595959"/>
                </a:solidFill>
                <a:highlight>
                  <a:scrgbClr r="0" g="0" b="0">
                    <a:alpha val="0"/>
                  </a:scrgbClr>
                </a:highlight>
                <a:ea typeface="Microsoft YaHei" pitchFamily="2"/>
              </a:rPr>
              <a:t>demonstraram</a:t>
            </a:r>
            <a:r>
              <a:rPr lang="en-US" sz="2800" dirty="0">
                <a:solidFill>
                  <a:srgbClr val="595959"/>
                </a:solidFill>
                <a:highlight>
                  <a:scrgbClr r="0" g="0" b="0">
                    <a:alpha val="0"/>
                  </a:scrgbClr>
                </a:highlight>
                <a:ea typeface="Microsoft YaHei" pitchFamily="2"/>
              </a:rPr>
              <a:t> </a:t>
            </a:r>
            <a:r>
              <a:rPr lang="en-US" sz="2800" dirty="0" err="1">
                <a:solidFill>
                  <a:srgbClr val="595959"/>
                </a:solidFill>
                <a:highlight>
                  <a:scrgbClr r="0" g="0" b="0">
                    <a:alpha val="0"/>
                  </a:scrgbClr>
                </a:highlight>
                <a:ea typeface="Microsoft YaHei" pitchFamily="2"/>
              </a:rPr>
              <a:t>aumentar</a:t>
            </a:r>
            <a:r>
              <a:rPr lang="en-US" sz="2800" dirty="0">
                <a:solidFill>
                  <a:srgbClr val="595959"/>
                </a:solidFill>
                <a:highlight>
                  <a:scrgbClr r="0" g="0" b="0">
                    <a:alpha val="0"/>
                  </a:scrgbClr>
                </a:highlight>
                <a:ea typeface="Microsoft YaHei" pitchFamily="2"/>
              </a:rPr>
              <a:t> </a:t>
            </a:r>
            <a:r>
              <a:rPr lang="en-US" sz="2800" dirty="0" err="1">
                <a:solidFill>
                  <a:srgbClr val="595959"/>
                </a:solidFill>
                <a:highlight>
                  <a:scrgbClr r="0" g="0" b="0">
                    <a:alpha val="0"/>
                  </a:scrgbClr>
                </a:highlight>
                <a:ea typeface="Microsoft YaHei" pitchFamily="2"/>
              </a:rPr>
              <a:t>significativamente</a:t>
            </a:r>
            <a:r>
              <a:rPr lang="en-US" sz="2800" dirty="0">
                <a:solidFill>
                  <a:srgbClr val="595959"/>
                </a:solidFill>
                <a:highlight>
                  <a:scrgbClr r="0" g="0" b="0">
                    <a:alpha val="0"/>
                  </a:scrgbClr>
                </a:highlight>
                <a:ea typeface="Microsoft YaHei" pitchFamily="2"/>
              </a:rPr>
              <a:t> a </a:t>
            </a:r>
            <a:r>
              <a:rPr lang="en-US" sz="2800" dirty="0" err="1">
                <a:solidFill>
                  <a:srgbClr val="595959"/>
                </a:solidFill>
                <a:highlight>
                  <a:scrgbClr r="0" g="0" b="0">
                    <a:alpha val="0"/>
                  </a:scrgbClr>
                </a:highlight>
                <a:ea typeface="Microsoft YaHei" pitchFamily="2"/>
              </a:rPr>
              <a:t>eficiência</a:t>
            </a:r>
            <a:r>
              <a:rPr lang="en-US" sz="2800" dirty="0">
                <a:solidFill>
                  <a:srgbClr val="595959"/>
                </a:solidFill>
                <a:highlight>
                  <a:scrgbClr r="0" g="0" b="0">
                    <a:alpha val="0"/>
                  </a:scrgbClr>
                </a:highlight>
                <a:ea typeface="Microsoft YaHei" pitchFamily="2"/>
              </a:rPr>
              <a:t> da </a:t>
            </a:r>
            <a:r>
              <a:rPr lang="en-US" sz="2800" dirty="0" err="1">
                <a:solidFill>
                  <a:srgbClr val="595959"/>
                </a:solidFill>
                <a:highlight>
                  <a:scrgbClr r="0" g="0" b="0">
                    <a:alpha val="0"/>
                  </a:scrgbClr>
                </a:highlight>
                <a:ea typeface="Microsoft YaHei" pitchFamily="2"/>
              </a:rPr>
              <a:t>água</a:t>
            </a:r>
            <a:r>
              <a:rPr lang="en-US" sz="2800" dirty="0">
                <a:solidFill>
                  <a:srgbClr val="595959"/>
                </a:solidFill>
                <a:highlight>
                  <a:scrgbClr r="0" g="0" b="0">
                    <a:alpha val="0"/>
                  </a:scrgbClr>
                </a:highlight>
                <a:ea typeface="Microsoft YaHei" pitchFamily="2"/>
              </a:rPr>
              <a:t> e </a:t>
            </a:r>
            <a:r>
              <a:rPr lang="en-US" sz="2800" dirty="0" err="1">
                <a:solidFill>
                  <a:srgbClr val="595959"/>
                </a:solidFill>
                <a:highlight>
                  <a:scrgbClr r="0" g="0" b="0">
                    <a:alpha val="0"/>
                  </a:scrgbClr>
                </a:highlight>
                <a:ea typeface="Microsoft YaHei" pitchFamily="2"/>
              </a:rPr>
              <a:t>às</a:t>
            </a:r>
            <a:r>
              <a:rPr lang="en-US" sz="2800" dirty="0">
                <a:solidFill>
                  <a:srgbClr val="595959"/>
                </a:solidFill>
                <a:highlight>
                  <a:scrgbClr r="0" g="0" b="0">
                    <a:alpha val="0"/>
                  </a:scrgbClr>
                </a:highlight>
                <a:ea typeface="Microsoft YaHei" pitchFamily="2"/>
              </a:rPr>
              <a:t> </a:t>
            </a:r>
            <a:r>
              <a:rPr lang="en-US" sz="2800" dirty="0" err="1">
                <a:solidFill>
                  <a:srgbClr val="595959"/>
                </a:solidFill>
                <a:highlight>
                  <a:scrgbClr r="0" g="0" b="0">
                    <a:alpha val="0"/>
                  </a:scrgbClr>
                </a:highlight>
                <a:ea typeface="Microsoft YaHei" pitchFamily="2"/>
              </a:rPr>
              <a:t>vezes</a:t>
            </a:r>
            <a:r>
              <a:rPr lang="en-US" sz="2800" dirty="0">
                <a:solidFill>
                  <a:srgbClr val="595959"/>
                </a:solidFill>
                <a:highlight>
                  <a:scrgbClr r="0" g="0" b="0">
                    <a:alpha val="0"/>
                  </a:scrgbClr>
                </a:highlight>
                <a:ea typeface="Microsoft YaHei" pitchFamily="2"/>
              </a:rPr>
              <a:t> o </a:t>
            </a:r>
            <a:r>
              <a:rPr lang="en-US" sz="2800" dirty="0" err="1">
                <a:solidFill>
                  <a:srgbClr val="595959"/>
                </a:solidFill>
                <a:highlight>
                  <a:scrgbClr r="0" g="0" b="0">
                    <a:alpha val="0"/>
                  </a:scrgbClr>
                </a:highlight>
                <a:ea typeface="Microsoft YaHei" pitchFamily="2"/>
              </a:rPr>
              <a:t>uso</a:t>
            </a:r>
            <a:r>
              <a:rPr lang="en-US" sz="2800" dirty="0">
                <a:solidFill>
                  <a:srgbClr val="595959"/>
                </a:solidFill>
                <a:highlight>
                  <a:scrgbClr r="0" g="0" b="0">
                    <a:alpha val="0"/>
                  </a:scrgbClr>
                </a:highlight>
                <a:ea typeface="Microsoft YaHei" pitchFamily="2"/>
              </a:rPr>
              <a:t> de </a:t>
            </a:r>
            <a:r>
              <a:rPr lang="en-US" sz="2800" dirty="0" err="1">
                <a:solidFill>
                  <a:srgbClr val="595959"/>
                </a:solidFill>
                <a:highlight>
                  <a:scrgbClr r="0" g="0" b="0">
                    <a:alpha val="0"/>
                  </a:scrgbClr>
                </a:highlight>
                <a:ea typeface="Microsoft YaHei" pitchFamily="2"/>
              </a:rPr>
              <a:t>energia</a:t>
            </a:r>
            <a:endParaRPr lang="en-US" sz="2800" dirty="0">
              <a:solidFill>
                <a:srgbClr val="595959"/>
              </a:solidFill>
              <a:highlight>
                <a:scrgbClr r="0" g="0" b="0">
                  <a:alpha val="0"/>
                </a:scrgbClr>
              </a:highlight>
              <a:ea typeface="Microsoft YaHei" pitchFamily="2"/>
            </a:endParaRPr>
          </a:p>
          <a:p>
            <a:endParaRPr lang="en-GB" dirty="0" smtClean="0"/>
          </a:p>
          <a:p>
            <a:endParaRPr lang="it-IT" dirty="0"/>
          </a:p>
          <a:p>
            <a:endParaRPr lang="it-IT" dirty="0"/>
          </a:p>
        </p:txBody>
      </p:sp>
    </p:spTree>
    <p:extLst>
      <p:ext uri="{BB962C8B-B14F-4D97-AF65-F5344CB8AC3E}">
        <p14:creationId xmlns:p14="http://schemas.microsoft.com/office/powerpoint/2010/main" val="42012916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spc="201" dirty="0" err="1">
                <a:solidFill>
                  <a:srgbClr val="2A1A00"/>
                </a:solidFill>
                <a:highlight>
                  <a:scrgbClr r="0" g="0" b="0">
                    <a:alpha val="0"/>
                  </a:scrgbClr>
                </a:highlight>
                <a:ea typeface="Microsoft YaHei" pitchFamily="2"/>
              </a:rPr>
              <a:t>Referências</a:t>
            </a:r>
            <a:endParaRPr lang="it-IT" dirty="0"/>
          </a:p>
        </p:txBody>
      </p:sp>
      <p:sp>
        <p:nvSpPr>
          <p:cNvPr id="3" name="Segnaposto contenuto 2"/>
          <p:cNvSpPr>
            <a:spLocks noGrp="1"/>
          </p:cNvSpPr>
          <p:nvPr>
            <p:ph idx="1"/>
          </p:nvPr>
        </p:nvSpPr>
        <p:spPr/>
        <p:txBody>
          <a:bodyPr>
            <a:normAutofit fontScale="85000" lnSpcReduction="20000"/>
          </a:bodyPr>
          <a:lstStyle/>
          <a:p>
            <a:pPr marL="0" lvl="0" indent="0">
              <a:buNone/>
            </a:pPr>
            <a:r>
              <a:rPr lang="en-US" b="1" dirty="0">
                <a:solidFill>
                  <a:srgbClr val="595959"/>
                </a:solidFill>
                <a:highlight>
                  <a:scrgbClr r="0" g="0" b="0">
                    <a:alpha val="0"/>
                  </a:scrgbClr>
                </a:highlight>
                <a:ea typeface="Microsoft YaHei" pitchFamily="2"/>
              </a:rPr>
              <a:t>A review of the current state of research on the water energy and food nexus</a:t>
            </a:r>
          </a:p>
          <a:p>
            <a:pPr marL="0" lvl="0" indent="0">
              <a:buNone/>
            </a:pPr>
            <a:r>
              <a:rPr lang="en-US" b="1" dirty="0">
                <a:solidFill>
                  <a:srgbClr val="595959"/>
                </a:solidFill>
                <a:highlight>
                  <a:scrgbClr r="0" g="0" b="0">
                    <a:alpha val="0"/>
                  </a:scrgbClr>
                </a:highlight>
                <a:ea typeface="Microsoft YaHei" pitchFamily="2"/>
              </a:rPr>
              <a:t>Basin-perspectives-on-the-Water-Energy-_2013_Current-Opinion-in-Environmenta</a:t>
            </a:r>
          </a:p>
          <a:p>
            <a:pPr marL="0" lvl="0" indent="0">
              <a:buNone/>
            </a:pPr>
            <a:r>
              <a:rPr lang="en-US" b="1" dirty="0">
                <a:solidFill>
                  <a:srgbClr val="595959"/>
                </a:solidFill>
                <a:highlight>
                  <a:scrgbClr r="0" g="0" b="0">
                    <a:alpha val="0"/>
                  </a:scrgbClr>
                </a:highlight>
                <a:ea typeface="Microsoft YaHei" pitchFamily="2"/>
              </a:rPr>
              <a:t>Considering the energy water and food nexus Towards an integrated modelling approach.pdf</a:t>
            </a:r>
          </a:p>
          <a:p>
            <a:pPr marL="0" lvl="0" indent="0">
              <a:buNone/>
            </a:pPr>
            <a:r>
              <a:rPr lang="en-US" b="1" dirty="0">
                <a:solidFill>
                  <a:srgbClr val="595959"/>
                </a:solidFill>
                <a:highlight>
                  <a:scrgbClr r="0" g="0" b="0">
                    <a:alpha val="0"/>
                  </a:scrgbClr>
                </a:highlight>
                <a:ea typeface="Microsoft YaHei" pitchFamily="2"/>
              </a:rPr>
              <a:t>Exploring the water-energy nexus in </a:t>
            </a:r>
            <a:r>
              <a:rPr lang="en-US" b="1" dirty="0" err="1">
                <a:solidFill>
                  <a:srgbClr val="595959"/>
                </a:solidFill>
                <a:highlight>
                  <a:scrgbClr r="0" g="0" b="0">
                    <a:alpha val="0"/>
                  </a:scrgbClr>
                </a:highlight>
                <a:ea typeface="Microsoft YaHei" pitchFamily="2"/>
              </a:rPr>
              <a:t>Brasil</a:t>
            </a:r>
            <a:r>
              <a:rPr lang="en-US" b="1" dirty="0">
                <a:solidFill>
                  <a:srgbClr val="595959"/>
                </a:solidFill>
                <a:highlight>
                  <a:scrgbClr r="0" g="0" b="0">
                    <a:alpha val="0"/>
                  </a:scrgbClr>
                </a:highlight>
                <a:ea typeface="Microsoft YaHei" pitchFamily="2"/>
              </a:rPr>
              <a:t> The electricity use for water supply</a:t>
            </a:r>
          </a:p>
          <a:p>
            <a:pPr marL="0" lvl="0" indent="0">
              <a:buNone/>
            </a:pPr>
            <a:r>
              <a:rPr lang="en-US" b="1" dirty="0">
                <a:solidFill>
                  <a:srgbClr val="595959"/>
                </a:solidFill>
                <a:highlight>
                  <a:scrgbClr r="0" g="0" b="0">
                    <a:alpha val="0"/>
                  </a:scrgbClr>
                </a:highlight>
                <a:ea typeface="Microsoft YaHei" pitchFamily="2"/>
              </a:rPr>
              <a:t>Interactions between water, energy, food and environment </a:t>
            </a:r>
            <a:r>
              <a:rPr lang="en-US" b="1" dirty="0" err="1">
                <a:solidFill>
                  <a:srgbClr val="595959"/>
                </a:solidFill>
                <a:highlight>
                  <a:scrgbClr r="0" g="0" b="0">
                    <a:alpha val="0"/>
                  </a:scrgbClr>
                </a:highlight>
                <a:ea typeface="Microsoft YaHei" pitchFamily="2"/>
              </a:rPr>
              <a:t>envolving</a:t>
            </a:r>
            <a:r>
              <a:rPr lang="en-US" b="1" dirty="0">
                <a:solidFill>
                  <a:srgbClr val="595959"/>
                </a:solidFill>
                <a:highlight>
                  <a:scrgbClr r="0" g="0" b="0">
                    <a:alpha val="0"/>
                  </a:scrgbClr>
                </a:highlight>
                <a:ea typeface="Microsoft YaHei" pitchFamily="2"/>
              </a:rPr>
              <a:t> perspectives and policy issues</a:t>
            </a:r>
          </a:p>
          <a:p>
            <a:pPr marL="0" lvl="0" indent="0">
              <a:buNone/>
            </a:pPr>
            <a:r>
              <a:rPr lang="en-US" b="1" dirty="0">
                <a:solidFill>
                  <a:srgbClr val="595959"/>
                </a:solidFill>
                <a:highlight>
                  <a:scrgbClr r="0" g="0" b="0">
                    <a:alpha val="0"/>
                  </a:scrgbClr>
                </a:highlight>
                <a:ea typeface="Microsoft YaHei" pitchFamily="2"/>
              </a:rPr>
              <a:t>Sustainability-in-the-food-energy-water-nexus—Evidence-from-BRICS--_2015_En</a:t>
            </a:r>
          </a:p>
          <a:p>
            <a:pPr marL="0" lvl="0" indent="0">
              <a:buNone/>
            </a:pPr>
            <a:r>
              <a:rPr lang="en-US" b="1" dirty="0">
                <a:solidFill>
                  <a:srgbClr val="595959"/>
                </a:solidFill>
                <a:highlight>
                  <a:scrgbClr r="0" g="0" b="0">
                    <a:alpha val="0"/>
                  </a:scrgbClr>
                </a:highlight>
                <a:ea typeface="Microsoft YaHei" pitchFamily="2"/>
              </a:rPr>
              <a:t>The Energy water nexus Managing the links between Energy and Water for a sustainable future</a:t>
            </a:r>
          </a:p>
          <a:p>
            <a:pPr marL="0" lvl="0" indent="0">
              <a:buNone/>
            </a:pPr>
            <a:r>
              <a:rPr lang="en-US" b="1" dirty="0">
                <a:solidFill>
                  <a:srgbClr val="595959"/>
                </a:solidFill>
                <a:highlight>
                  <a:scrgbClr r="0" g="0" b="0">
                    <a:alpha val="0"/>
                  </a:scrgbClr>
                </a:highlight>
                <a:ea typeface="Microsoft YaHei" pitchFamily="2"/>
              </a:rPr>
              <a:t>The-nexus-across-water—energy--land-and-food--W_2013_Current-Opinion-in-Env</a:t>
            </a:r>
          </a:p>
          <a:p>
            <a:pPr marL="0" lvl="0" indent="0">
              <a:buNone/>
            </a:pPr>
            <a:r>
              <a:rPr lang="en-US" b="1" dirty="0">
                <a:solidFill>
                  <a:srgbClr val="595959"/>
                </a:solidFill>
                <a:highlight>
                  <a:scrgbClr r="0" g="0" b="0">
                    <a:alpha val="0"/>
                  </a:scrgbClr>
                </a:highlight>
                <a:ea typeface="Microsoft YaHei" pitchFamily="2"/>
              </a:rPr>
              <a:t>WorldEnergyOutlook2016ExcerptWaterEnergyNexus</a:t>
            </a:r>
          </a:p>
          <a:p>
            <a:pPr marL="0" lvl="0" indent="0">
              <a:buNone/>
            </a:pPr>
            <a:r>
              <a:rPr lang="en-US" b="1" dirty="0">
                <a:solidFill>
                  <a:srgbClr val="595959"/>
                </a:solidFill>
                <a:highlight>
                  <a:scrgbClr r="0" g="0" b="0">
                    <a:alpha val="0"/>
                  </a:scrgbClr>
                </a:highlight>
                <a:ea typeface="Microsoft YaHei" pitchFamily="2"/>
              </a:rPr>
              <a:t>Water Energy Nexus Executive Summary July 2014</a:t>
            </a:r>
          </a:p>
          <a:p>
            <a:pPr marL="0" lvl="0" indent="0">
              <a:buNone/>
            </a:pPr>
            <a:r>
              <a:rPr lang="en-US" b="1" dirty="0">
                <a:solidFill>
                  <a:srgbClr val="595959"/>
                </a:solidFill>
                <a:highlight>
                  <a:scrgbClr r="0" g="0" b="0">
                    <a:alpha val="0"/>
                  </a:scrgbClr>
                </a:highlight>
                <a:ea typeface="Microsoft YaHei" pitchFamily="2"/>
              </a:rPr>
              <a:t>Water-energy-nexus-in-low-income-houses-in-Brazil--the-influe_2016_Journal-o</a:t>
            </a:r>
          </a:p>
          <a:p>
            <a:endParaRPr lang="it-IT" dirty="0"/>
          </a:p>
        </p:txBody>
      </p:sp>
    </p:spTree>
    <p:extLst>
      <p:ext uri="{BB962C8B-B14F-4D97-AF65-F5344CB8AC3E}">
        <p14:creationId xmlns:p14="http://schemas.microsoft.com/office/powerpoint/2010/main" val="24319836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83039" y="2690945"/>
            <a:ext cx="10515600" cy="4351338"/>
          </a:xfrm>
        </p:spPr>
        <p:txBody>
          <a:bodyPr>
            <a:normAutofit/>
          </a:bodyPr>
          <a:lstStyle/>
          <a:p>
            <a:pPr marL="0" lvl="0" indent="0" algn="ctr">
              <a:buNone/>
            </a:pPr>
            <a:r>
              <a:rPr lang="en-US" sz="8000" b="1" cap="all" spc="201" dirty="0" err="1">
                <a:solidFill>
                  <a:srgbClr val="2A1A00"/>
                </a:solidFill>
                <a:highlight>
                  <a:scrgbClr r="0" g="0" b="0">
                    <a:alpha val="0"/>
                  </a:scrgbClr>
                </a:highlight>
                <a:latin typeface="Impact"/>
                <a:ea typeface="Microsoft YaHei" pitchFamily="2"/>
              </a:rPr>
              <a:t>Perguntas</a:t>
            </a:r>
            <a:r>
              <a:rPr lang="en-US" sz="8000" b="1" cap="all" spc="201" dirty="0">
                <a:solidFill>
                  <a:srgbClr val="2A1A00"/>
                </a:solidFill>
                <a:highlight>
                  <a:scrgbClr r="0" g="0" b="0">
                    <a:alpha val="0"/>
                  </a:scrgbClr>
                </a:highlight>
                <a:latin typeface="Impact"/>
                <a:ea typeface="Microsoft YaHei" pitchFamily="2"/>
              </a:rPr>
              <a:t>?</a:t>
            </a:r>
            <a:endParaRPr lang="en-GB" sz="6600" dirty="0" smtClean="0"/>
          </a:p>
          <a:p>
            <a:endParaRPr lang="it-IT" dirty="0"/>
          </a:p>
          <a:p>
            <a:endParaRPr lang="it-IT" dirty="0"/>
          </a:p>
        </p:txBody>
      </p:sp>
    </p:spTree>
    <p:extLst>
      <p:ext uri="{BB962C8B-B14F-4D97-AF65-F5344CB8AC3E}">
        <p14:creationId xmlns:p14="http://schemas.microsoft.com/office/powerpoint/2010/main" val="20817350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83039" y="2690945"/>
            <a:ext cx="10515600" cy="4351338"/>
          </a:xfrm>
        </p:spPr>
        <p:txBody>
          <a:bodyPr>
            <a:normAutofit/>
          </a:bodyPr>
          <a:lstStyle/>
          <a:p>
            <a:pPr marL="0" lvl="0" indent="0" algn="ctr">
              <a:buNone/>
            </a:pPr>
            <a:r>
              <a:rPr lang="en-US" sz="8000" b="1" cap="all" spc="201" dirty="0" err="1">
                <a:solidFill>
                  <a:srgbClr val="2A1A00"/>
                </a:solidFill>
                <a:highlight>
                  <a:scrgbClr r="0" g="0" b="0">
                    <a:alpha val="0"/>
                  </a:scrgbClr>
                </a:highlight>
                <a:latin typeface="Impact"/>
                <a:ea typeface="Microsoft YaHei" pitchFamily="2"/>
              </a:rPr>
              <a:t>Muito</a:t>
            </a:r>
            <a:r>
              <a:rPr lang="en-US" sz="8000" b="1" cap="all" spc="201" dirty="0">
                <a:solidFill>
                  <a:srgbClr val="2A1A00"/>
                </a:solidFill>
                <a:highlight>
                  <a:scrgbClr r="0" g="0" b="0">
                    <a:alpha val="0"/>
                  </a:scrgbClr>
                </a:highlight>
                <a:latin typeface="Impact"/>
                <a:ea typeface="Microsoft YaHei" pitchFamily="2"/>
              </a:rPr>
              <a:t> obrigado!</a:t>
            </a:r>
            <a:endParaRPr lang="it-IT" dirty="0"/>
          </a:p>
          <a:p>
            <a:endParaRPr lang="it-IT" dirty="0"/>
          </a:p>
        </p:txBody>
      </p:sp>
    </p:spTree>
    <p:extLst>
      <p:ext uri="{BB962C8B-B14F-4D97-AF65-F5344CB8AC3E}">
        <p14:creationId xmlns:p14="http://schemas.microsoft.com/office/powerpoint/2010/main" val="4287378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pt-BR" dirty="0" smtClean="0"/>
              <a:t>Água</a:t>
            </a:r>
            <a:endParaRPr lang="it-IT" dirty="0"/>
          </a:p>
        </p:txBody>
      </p:sp>
      <p:sp>
        <p:nvSpPr>
          <p:cNvPr id="3" name="Segnaposto contenuto 2"/>
          <p:cNvSpPr>
            <a:spLocks noGrp="1"/>
          </p:cNvSpPr>
          <p:nvPr>
            <p:ph idx="1"/>
          </p:nvPr>
        </p:nvSpPr>
        <p:spPr>
          <a:xfrm>
            <a:off x="1251678" y="1895064"/>
            <a:ext cx="6479159" cy="3593591"/>
          </a:xfrm>
        </p:spPr>
        <p:txBody>
          <a:bodyPr>
            <a:noAutofit/>
          </a:bodyPr>
          <a:lstStyle/>
          <a:p>
            <a:pPr lvl="0">
              <a:buSzPct val="45000"/>
              <a:buFont typeface="StarSymbol"/>
              <a:buChar char="●"/>
            </a:pPr>
            <a:r>
              <a:rPr lang="pt-BR" sz="2400" dirty="0"/>
              <a:t>Necesidade básica da vida humana</a:t>
            </a:r>
          </a:p>
          <a:p>
            <a:pPr lvl="0">
              <a:buSzPct val="45000"/>
              <a:buFont typeface="StarSymbol"/>
              <a:buChar char="●"/>
            </a:pPr>
            <a:r>
              <a:rPr lang="pt-BR" sz="2400" dirty="0"/>
              <a:t>Dependência crucial</a:t>
            </a:r>
          </a:p>
          <a:p>
            <a:pPr lvl="0">
              <a:buSzPct val="45000"/>
              <a:buFont typeface="StarSymbol"/>
              <a:buChar char="●"/>
            </a:pPr>
            <a:r>
              <a:rPr lang="pt-BR" sz="2400" dirty="0"/>
              <a:t>900 milhões de pessoas não têm acesso a água potável</a:t>
            </a:r>
          </a:p>
          <a:p>
            <a:pPr lvl="0">
              <a:buSzPct val="45000"/>
              <a:buFont typeface="StarSymbol"/>
              <a:buChar char="●"/>
            </a:pPr>
            <a:r>
              <a:rPr lang="pt-BR" sz="2400" dirty="0"/>
              <a:t>2,6 bilhões não têm saneamento melhorado</a:t>
            </a:r>
          </a:p>
          <a:p>
            <a:pPr lvl="0">
              <a:buSzPct val="45000"/>
              <a:buFont typeface="StarSymbol"/>
              <a:buChar char="●"/>
            </a:pPr>
            <a:r>
              <a:rPr lang="pt-BR" sz="2400" dirty="0"/>
              <a:t>Irrigação:</a:t>
            </a:r>
          </a:p>
          <a:p>
            <a:pPr lvl="0">
              <a:buSzPct val="45000"/>
              <a:buFont typeface="StarSymbol"/>
              <a:buChar char="●"/>
            </a:pPr>
            <a:r>
              <a:rPr lang="pt-BR" sz="2400" dirty="0"/>
              <a:t>70% das retiradas globais</a:t>
            </a:r>
          </a:p>
          <a:p>
            <a:pPr lvl="0">
              <a:buSzPct val="45000"/>
              <a:buFont typeface="StarSymbol"/>
              <a:buChar char="●"/>
            </a:pPr>
            <a:r>
              <a:rPr lang="pt-BR" sz="2400" dirty="0"/>
              <a:t>90% do consumo</a:t>
            </a:r>
          </a:p>
          <a:p>
            <a:pPr lvl="0">
              <a:buSzPct val="45000"/>
              <a:buFont typeface="StarSymbol"/>
              <a:buChar char="●"/>
            </a:pPr>
            <a:r>
              <a:rPr lang="pt-BR" sz="2400" dirty="0"/>
              <a:t>Maiores aglomerações urbanas perto d´água</a:t>
            </a:r>
          </a:p>
          <a:p>
            <a:endParaRPr lang="it-IT" sz="2400" dirty="0"/>
          </a:p>
        </p:txBody>
      </p:sp>
      <p:pic>
        <p:nvPicPr>
          <p:cNvPr id="4" name="Immagine 3">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7614459" y="2285999"/>
            <a:ext cx="4225614" cy="2811719"/>
          </a:xfrm>
          <a:prstGeom prst="rect">
            <a:avLst/>
          </a:prstGeom>
          <a:noFill/>
          <a:ln>
            <a:noFill/>
          </a:ln>
        </p:spPr>
      </p:pic>
    </p:spTree>
    <p:extLst>
      <p:ext uri="{BB962C8B-B14F-4D97-AF65-F5344CB8AC3E}">
        <p14:creationId xmlns:p14="http://schemas.microsoft.com/office/powerpoint/2010/main" val="1555240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pt-BR" dirty="0" smtClean="0"/>
              <a:t>Alimentos</a:t>
            </a:r>
            <a:endParaRPr lang="it-IT" dirty="0"/>
          </a:p>
        </p:txBody>
      </p:sp>
      <p:sp>
        <p:nvSpPr>
          <p:cNvPr id="3" name="Segnaposto contenuto 2"/>
          <p:cNvSpPr>
            <a:spLocks noGrp="1"/>
          </p:cNvSpPr>
          <p:nvPr>
            <p:ph idx="1"/>
          </p:nvPr>
        </p:nvSpPr>
        <p:spPr>
          <a:xfrm>
            <a:off x="1251678" y="2101803"/>
            <a:ext cx="10178322" cy="3593591"/>
          </a:xfrm>
        </p:spPr>
        <p:txBody>
          <a:bodyPr>
            <a:normAutofit/>
          </a:bodyPr>
          <a:lstStyle/>
          <a:p>
            <a:r>
              <a:rPr lang="pt-BR" sz="2400" dirty="0"/>
              <a:t>Alimentação base da saúde, do crescimento e o bem-estar da humanidade</a:t>
            </a:r>
          </a:p>
          <a:p>
            <a:r>
              <a:rPr lang="pt-BR" sz="2400" dirty="0" smtClean="0"/>
              <a:t> </a:t>
            </a:r>
            <a:r>
              <a:rPr lang="pt-BR" sz="2400" dirty="0"/>
              <a:t>Mais de 900 milhões de pessoas cronicamente com fome devido à pobreza extrema</a:t>
            </a:r>
          </a:p>
          <a:p>
            <a:r>
              <a:rPr lang="pt-BR" sz="2400" dirty="0" smtClean="0"/>
              <a:t>2 </a:t>
            </a:r>
            <a:r>
              <a:rPr lang="pt-BR" sz="2400" dirty="0"/>
              <a:t>bilhões de pessoas carecem de segurança alimentar de forma intermitente</a:t>
            </a:r>
          </a:p>
          <a:p>
            <a:r>
              <a:rPr lang="pt-BR" sz="2400" dirty="0"/>
              <a:t>Água, terra e energia são tudos recursos cruciais atores na segurança de alimentação</a:t>
            </a:r>
          </a:p>
          <a:p>
            <a:r>
              <a:rPr lang="pt-BR" sz="2400" dirty="0"/>
              <a:t> </a:t>
            </a:r>
            <a:r>
              <a:rPr lang="pt-BR" sz="2400" dirty="0" smtClean="0"/>
              <a:t>Preços alimentos</a:t>
            </a:r>
            <a:r>
              <a:rPr lang="pt-BR" sz="2400" dirty="0" smtClean="0">
                <a:sym typeface="Wingdings" panose="05000000000000000000" pitchFamily="2" charset="2"/>
              </a:rPr>
              <a:t> </a:t>
            </a:r>
            <a:r>
              <a:rPr lang="pt-BR" sz="2400" dirty="0" smtClean="0"/>
              <a:t>sinal-chave</a:t>
            </a:r>
            <a:endParaRPr lang="pt-BR" sz="2400" dirty="0"/>
          </a:p>
          <a:p>
            <a:endParaRPr lang="it-IT" sz="2400" dirty="0"/>
          </a:p>
        </p:txBody>
      </p:sp>
      <p:pic>
        <p:nvPicPr>
          <p:cNvPr id="4" name="Immagine 3">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429106" y="4532788"/>
            <a:ext cx="3494520" cy="2325212"/>
          </a:xfrm>
          <a:prstGeom prst="rect">
            <a:avLst/>
          </a:prstGeom>
          <a:noFill/>
          <a:ln>
            <a:noFill/>
          </a:ln>
        </p:spPr>
      </p:pic>
    </p:spTree>
    <p:extLst>
      <p:ext uri="{BB962C8B-B14F-4D97-AF65-F5344CB8AC3E}">
        <p14:creationId xmlns:p14="http://schemas.microsoft.com/office/powerpoint/2010/main" val="3055267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isultati immagini per water energy nexus connessi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5399" y="282632"/>
            <a:ext cx="5968972" cy="6307213"/>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752085" y="2773456"/>
            <a:ext cx="10515600" cy="1325563"/>
          </a:xfrm>
        </p:spPr>
        <p:txBody>
          <a:bodyPr>
            <a:normAutofit/>
          </a:bodyPr>
          <a:lstStyle/>
          <a:p>
            <a:pPr algn="ctr"/>
            <a:r>
              <a:rPr lang="pt-BR" b="1" dirty="0"/>
              <a:t>O </a:t>
            </a:r>
            <a:r>
              <a:rPr lang="pt-BR" b="1" dirty="0" smtClean="0"/>
              <a:t>nexo</a:t>
            </a:r>
            <a:endParaRPr lang="it-IT" dirty="0"/>
          </a:p>
        </p:txBody>
      </p:sp>
    </p:spTree>
    <p:extLst>
      <p:ext uri="{BB962C8B-B14F-4D97-AF65-F5344CB8AC3E}">
        <p14:creationId xmlns:p14="http://schemas.microsoft.com/office/powerpoint/2010/main" val="1614647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H</a:t>
            </a:r>
            <a:r>
              <a:rPr lang="it-IT" dirty="0" err="1" smtClean="0"/>
              <a:t>istória</a:t>
            </a:r>
            <a:endParaRPr lang="it-IT" dirty="0"/>
          </a:p>
        </p:txBody>
      </p:sp>
      <p:sp>
        <p:nvSpPr>
          <p:cNvPr id="3" name="Segnaposto contenuto 2"/>
          <p:cNvSpPr>
            <a:spLocks noGrp="1"/>
          </p:cNvSpPr>
          <p:nvPr>
            <p:ph idx="1"/>
          </p:nvPr>
        </p:nvSpPr>
        <p:spPr>
          <a:xfrm>
            <a:off x="1251678" y="1874518"/>
            <a:ext cx="10327950" cy="3345876"/>
          </a:xfrm>
        </p:spPr>
        <p:txBody>
          <a:bodyPr>
            <a:normAutofit/>
          </a:bodyPr>
          <a:lstStyle/>
          <a:p>
            <a:pPr marL="342900" indent="-342900"/>
            <a:r>
              <a:rPr lang="pt-BR" sz="2400" dirty="0"/>
              <a:t>1983</a:t>
            </a:r>
            <a:r>
              <a:rPr lang="pt-BR" sz="2400" dirty="0">
                <a:sym typeface="Wingdings" panose="05000000000000000000" pitchFamily="2" charset="2"/>
              </a:rPr>
              <a:t> </a:t>
            </a:r>
            <a:r>
              <a:rPr lang="pt-BR" sz="2400" dirty="0"/>
              <a:t> A Universidade das Nações Unidas (UNU) lançou um Programa de Nexus Alimentação-Energia</a:t>
            </a:r>
          </a:p>
          <a:p>
            <a:pPr marL="342900" indent="-342900"/>
            <a:r>
              <a:rPr lang="pt-BR" sz="2400" dirty="0"/>
              <a:t>1984</a:t>
            </a:r>
            <a:r>
              <a:rPr lang="pt-BR" sz="2400" dirty="0">
                <a:sym typeface="Wingdings" panose="05000000000000000000" pitchFamily="2" charset="2"/>
              </a:rPr>
              <a:t> </a:t>
            </a:r>
            <a:r>
              <a:rPr lang="pt-BR" sz="2400" dirty="0" smtClean="0">
                <a:sym typeface="Wingdings" panose="05000000000000000000" pitchFamily="2" charset="2"/>
              </a:rPr>
              <a:t>C</a:t>
            </a:r>
            <a:r>
              <a:rPr lang="pt-BR" sz="2400" dirty="0" smtClean="0"/>
              <a:t>onferência </a:t>
            </a:r>
            <a:r>
              <a:rPr lang="pt-BR" sz="2400" dirty="0"/>
              <a:t>sobre "Alimentos, energia e Ecosistemas “ (Brasília)</a:t>
            </a:r>
          </a:p>
          <a:p>
            <a:pPr marL="342900" indent="-342900"/>
            <a:r>
              <a:rPr lang="pt-BR" sz="2400" dirty="0"/>
              <a:t>1986</a:t>
            </a:r>
            <a:r>
              <a:rPr lang="pt-BR" sz="2400" dirty="0">
                <a:sym typeface="Wingdings" panose="05000000000000000000" pitchFamily="2" charset="2"/>
              </a:rPr>
              <a:t> Segundo Simpósio Internacional sobre "O Nexo Alimentar-Energia e Ecossistemas “, Nova </a:t>
            </a:r>
            <a:r>
              <a:rPr lang="pt-BR" sz="2400" dirty="0" smtClean="0">
                <a:sym typeface="Wingdings" panose="05000000000000000000" pitchFamily="2" charset="2"/>
              </a:rPr>
              <a:t>Deli</a:t>
            </a:r>
            <a:endParaRPr lang="pt-BR" sz="2400" dirty="0">
              <a:sym typeface="Wingdings" panose="05000000000000000000" pitchFamily="2" charset="2"/>
            </a:endParaRPr>
          </a:p>
          <a:p>
            <a:pPr marL="342900" indent="-342900"/>
            <a:r>
              <a:rPr lang="pt-BR" sz="2400" dirty="0" smtClean="0">
                <a:sym typeface="Wingdings" panose="05000000000000000000" pitchFamily="2" charset="2"/>
              </a:rPr>
              <a:t>I</a:t>
            </a:r>
            <a:r>
              <a:rPr lang="pt-BR" sz="2400" dirty="0" smtClean="0"/>
              <a:t>deia </a:t>
            </a:r>
            <a:r>
              <a:rPr lang="pt-BR" sz="2400" dirty="0"/>
              <a:t>de " água virtual "</a:t>
            </a:r>
            <a:r>
              <a:rPr lang="pt-BR" sz="2400" dirty="0" smtClean="0"/>
              <a:t>e "pegadas </a:t>
            </a:r>
            <a:r>
              <a:rPr lang="pt-BR" sz="2400" dirty="0"/>
              <a:t>de água</a:t>
            </a:r>
            <a:r>
              <a:rPr lang="pt-BR" sz="2400" dirty="0" smtClean="0"/>
              <a:t>”</a:t>
            </a:r>
            <a:endParaRPr lang="it-IT" sz="2400" dirty="0"/>
          </a:p>
        </p:txBody>
      </p:sp>
      <p:pic>
        <p:nvPicPr>
          <p:cNvPr id="5124" name="Picture 4" descr="Risultati immagini per water footpr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729" y="3926725"/>
            <a:ext cx="3581516" cy="2587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532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4233</TotalTime>
  <Words>2315</Words>
  <Application>Microsoft Office PowerPoint</Application>
  <PresentationFormat>Widescreen</PresentationFormat>
  <Paragraphs>339</Paragraphs>
  <Slides>53</Slides>
  <Notes>27</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53</vt:i4>
      </vt:variant>
    </vt:vector>
  </HeadingPairs>
  <TitlesOfParts>
    <vt:vector size="62" baseType="lpstr">
      <vt:lpstr>Microsoft YaHei</vt:lpstr>
      <vt:lpstr>Arial</vt:lpstr>
      <vt:lpstr>Calibri</vt:lpstr>
      <vt:lpstr>Gill Sans MT</vt:lpstr>
      <vt:lpstr>Impact</vt:lpstr>
      <vt:lpstr>Liberation Sans</vt:lpstr>
      <vt:lpstr>StarSymbol</vt:lpstr>
      <vt:lpstr>Wingdings</vt:lpstr>
      <vt:lpstr>Badge</vt:lpstr>
      <vt:lpstr>O papel do engenheiro referente ao nexo entre energia, água e alimentos no contexto global </vt:lpstr>
      <vt:lpstr>agenda</vt:lpstr>
      <vt:lpstr>Os três setores</vt:lpstr>
      <vt:lpstr>Importância dos três setores</vt:lpstr>
      <vt:lpstr>Energia</vt:lpstr>
      <vt:lpstr>Água</vt:lpstr>
      <vt:lpstr>Alimentos</vt:lpstr>
      <vt:lpstr>O nexo</vt:lpstr>
      <vt:lpstr>História</vt:lpstr>
      <vt:lpstr>História</vt:lpstr>
      <vt:lpstr>WATER-ENERGY-FOOD Nexus</vt:lpstr>
      <vt:lpstr>Presentazione standard di PowerPoint</vt:lpstr>
      <vt:lpstr>Nexo Água, energia, alimentos</vt:lpstr>
      <vt:lpstr>Presentazione standard di PowerPoint</vt:lpstr>
      <vt:lpstr>Elementos descritivos do nexO</vt:lpstr>
      <vt:lpstr>Água-energia</vt:lpstr>
      <vt:lpstr>WATER-ENERGY</vt:lpstr>
      <vt:lpstr>ENERGIA PARA A ÁGUA</vt:lpstr>
      <vt:lpstr>ÁGUA PARA A ENERGIA </vt:lpstr>
      <vt:lpstr>hidroelétrica</vt:lpstr>
      <vt:lpstr>Presentazione standard di PowerPoint</vt:lpstr>
      <vt:lpstr>ALIMENTOS-ENERGIA</vt:lpstr>
      <vt:lpstr>Presentazione standard di PowerPoint</vt:lpstr>
      <vt:lpstr>Biocombustível</vt:lpstr>
      <vt:lpstr>Biocombustível</vt:lpstr>
      <vt:lpstr>Alimentos- Água</vt:lpstr>
      <vt:lpstr>Nexo Água, energia, alimentos</vt:lpstr>
      <vt:lpstr>Effects of increasing energy prices</vt:lpstr>
      <vt:lpstr>O contexto global</vt:lpstr>
      <vt:lpstr>A perspectiva global</vt:lpstr>
      <vt:lpstr>DESAFIOS NUM MUNDO  GOLBALIZADO   </vt:lpstr>
      <vt:lpstr>AMÉRICA LATINA (BRASIL)</vt:lpstr>
      <vt:lpstr>AMÉRICA LATINA (BRASIL)</vt:lpstr>
      <vt:lpstr>AMÉRICA LATINA (BRASIL)</vt:lpstr>
      <vt:lpstr>EUROPE</vt:lpstr>
      <vt:lpstr>EUROPE</vt:lpstr>
      <vt:lpstr>EUROPE</vt:lpstr>
      <vt:lpstr>EUROPE</vt:lpstr>
      <vt:lpstr>Comparação Europa &amp; América latina</vt:lpstr>
      <vt:lpstr>O papel do engenheiro</vt:lpstr>
      <vt:lpstr>PAPEL DO ENGENHEIRO</vt:lpstr>
      <vt:lpstr>PAPEL DO ENGENHEIRO</vt:lpstr>
      <vt:lpstr>Presentazione standard di PowerPoint</vt:lpstr>
      <vt:lpstr>O papel do engenheiro</vt:lpstr>
      <vt:lpstr>PAPEL DO ENGENHEIRO</vt:lpstr>
      <vt:lpstr>Os desafios do futuro</vt:lpstr>
      <vt:lpstr>Os desafios do futuro</vt:lpstr>
      <vt:lpstr>Os desafios do futuro</vt:lpstr>
      <vt:lpstr>Os desafios do futuro</vt:lpstr>
      <vt:lpstr>Os desafios do futuro</vt:lpstr>
      <vt:lpstr>Referências</vt:lpstr>
      <vt:lpstr>Presentazione standard di PowerPoint</vt:lpstr>
      <vt:lpstr>Presentazione standard di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papel do engenheiro referente ao nexo entre energia, água e alimentos no contexto global</dc:title>
  <dc:creator>CARLO ANDREA</dc:creator>
  <cp:lastModifiedBy>CARLO ANDREA</cp:lastModifiedBy>
  <cp:revision>167</cp:revision>
  <dcterms:created xsi:type="dcterms:W3CDTF">2017-10-29T14:46:52Z</dcterms:created>
  <dcterms:modified xsi:type="dcterms:W3CDTF">2017-11-09T19:41:11Z</dcterms:modified>
</cp:coreProperties>
</file>